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93" r:id="rId4"/>
    <p:sldId id="295" r:id="rId5"/>
    <p:sldId id="296" r:id="rId6"/>
    <p:sldId id="297" r:id="rId7"/>
    <p:sldId id="298" r:id="rId8"/>
    <p:sldId id="299" r:id="rId9"/>
    <p:sldId id="300" r:id="rId10"/>
    <p:sldId id="302" r:id="rId11"/>
    <p:sldId id="303" r:id="rId12"/>
    <p:sldId id="305" r:id="rId13"/>
    <p:sldId id="309" r:id="rId14"/>
    <p:sldId id="317" r:id="rId15"/>
    <p:sldId id="310" r:id="rId16"/>
    <p:sldId id="286" r:id="rId17"/>
    <p:sldId id="313" r:id="rId18"/>
    <p:sldId id="258" r:id="rId19"/>
    <p:sldId id="257" r:id="rId20"/>
    <p:sldId id="259" r:id="rId21"/>
    <p:sldId id="261" r:id="rId22"/>
    <p:sldId id="262" r:id="rId23"/>
    <p:sldId id="263" r:id="rId24"/>
    <p:sldId id="274" r:id="rId25"/>
    <p:sldId id="264" r:id="rId26"/>
    <p:sldId id="265" r:id="rId27"/>
    <p:sldId id="266" r:id="rId28"/>
    <p:sldId id="267" r:id="rId29"/>
    <p:sldId id="268" r:id="rId30"/>
    <p:sldId id="272" r:id="rId31"/>
    <p:sldId id="269" r:id="rId32"/>
    <p:sldId id="270" r:id="rId33"/>
    <p:sldId id="273" r:id="rId34"/>
    <p:sldId id="275" r:id="rId35"/>
    <p:sldId id="278" r:id="rId36"/>
    <p:sldId id="277" r:id="rId37"/>
    <p:sldId id="279" r:id="rId38"/>
    <p:sldId id="322" r:id="rId39"/>
    <p:sldId id="281" r:id="rId40"/>
    <p:sldId id="284" r:id="rId41"/>
    <p:sldId id="282" r:id="rId42"/>
    <p:sldId id="314" r:id="rId43"/>
    <p:sldId id="319" r:id="rId44"/>
    <p:sldId id="320" r:id="rId45"/>
    <p:sldId id="318"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2" d="100"/>
          <a:sy n="82" d="100"/>
        </p:scale>
        <p:origin x="-1014"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0A51DF5-A805-4497-A479-F6027AEC00B3}" type="datetimeFigureOut">
              <a:rPr lang="tr-TR" smtClean="0"/>
              <a:pPr/>
              <a:t>26.5.2015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D461BA8-E103-4463-9461-09FD432B104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0A51DF5-A805-4497-A479-F6027AEC00B3}" type="datetimeFigureOut">
              <a:rPr lang="tr-TR" smtClean="0"/>
              <a:pPr/>
              <a:t>26.5.2015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D461BA8-E103-4463-9461-09FD432B104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0A51DF5-A805-4497-A479-F6027AEC00B3}" type="datetimeFigureOut">
              <a:rPr lang="tr-TR" smtClean="0"/>
              <a:pPr/>
              <a:t>26.5.2015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D461BA8-E103-4463-9461-09FD432B104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0A51DF5-A805-4497-A479-F6027AEC00B3}" type="datetimeFigureOut">
              <a:rPr lang="tr-TR" smtClean="0"/>
              <a:pPr/>
              <a:t>26.5.2015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D461BA8-E103-4463-9461-09FD432B104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50A51DF5-A805-4497-A479-F6027AEC00B3}" type="datetimeFigureOut">
              <a:rPr lang="tr-TR" smtClean="0"/>
              <a:pPr/>
              <a:t>26.5.2015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D461BA8-E103-4463-9461-09FD432B104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0A51DF5-A805-4497-A479-F6027AEC00B3}" type="datetimeFigureOut">
              <a:rPr lang="tr-TR" smtClean="0"/>
              <a:pPr/>
              <a:t>26.5.2015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D461BA8-E103-4463-9461-09FD432B104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0A51DF5-A805-4497-A479-F6027AEC00B3}" type="datetimeFigureOut">
              <a:rPr lang="tr-TR" smtClean="0"/>
              <a:pPr/>
              <a:t>26.5.2015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D461BA8-E103-4463-9461-09FD432B104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0A51DF5-A805-4497-A479-F6027AEC00B3}" type="datetimeFigureOut">
              <a:rPr lang="tr-TR" smtClean="0"/>
              <a:pPr/>
              <a:t>26.5.2015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D461BA8-E103-4463-9461-09FD432B104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0A51DF5-A805-4497-A479-F6027AEC00B3}" type="datetimeFigureOut">
              <a:rPr lang="tr-TR" smtClean="0"/>
              <a:pPr/>
              <a:t>26.5.2015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D461BA8-E103-4463-9461-09FD432B104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0A51DF5-A805-4497-A479-F6027AEC00B3}" type="datetimeFigureOut">
              <a:rPr lang="tr-TR" smtClean="0"/>
              <a:pPr/>
              <a:t>26.5.2015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D461BA8-E103-4463-9461-09FD432B104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0A51DF5-A805-4497-A479-F6027AEC00B3}" type="datetimeFigureOut">
              <a:rPr lang="tr-TR" smtClean="0"/>
              <a:pPr/>
              <a:t>26.5.2015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D461BA8-E103-4463-9461-09FD432B104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51DF5-A805-4497-A479-F6027AEC00B3}" type="datetimeFigureOut">
              <a:rPr lang="tr-TR" smtClean="0"/>
              <a:pPr/>
              <a:t>26.5.2015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61BA8-E103-4463-9461-09FD432B104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video" Target="file:///C:\Users\ismail\Desktop\Hayvan%20Haklar&#305;%20Reklam%20Filmi.mp4"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video" Target="file:///C:\Users\ismail\Desktop\Hayvan%20haklar&#305;%20ile%20ilgili%20Peta%20reklam&#305;.mp4"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714356"/>
            <a:ext cx="7772400" cy="714380"/>
          </a:xfrm>
        </p:spPr>
        <p:txBody>
          <a:bodyPr>
            <a:noAutofit/>
          </a:bodyPr>
          <a:lstStyle/>
          <a:p>
            <a:r>
              <a:rPr lang="tr-TR" sz="3500" b="1" dirty="0" smtClean="0">
                <a:latin typeface="Times New Roman" panose="02020603050405020304" pitchFamily="18" charset="0"/>
                <a:cs typeface="Times New Roman" panose="02020603050405020304" pitchFamily="18" charset="0"/>
              </a:rPr>
              <a:t>HAYVAN HAKLARI</a:t>
            </a:r>
            <a:br>
              <a:rPr lang="tr-TR" sz="3500" b="1" dirty="0" smtClean="0">
                <a:latin typeface="Times New Roman" panose="02020603050405020304" pitchFamily="18" charset="0"/>
                <a:cs typeface="Times New Roman" panose="02020603050405020304" pitchFamily="18" charset="0"/>
              </a:rPr>
            </a:br>
            <a:r>
              <a:rPr lang="tr-TR" sz="3500" b="1" dirty="0" smtClean="0">
                <a:latin typeface="Times New Roman" panose="02020603050405020304" pitchFamily="18" charset="0"/>
                <a:cs typeface="Times New Roman" panose="02020603050405020304" pitchFamily="18" charset="0"/>
              </a:rPr>
              <a:t>VE HAYVAN KANUNU</a:t>
            </a:r>
            <a:r>
              <a:rPr lang="tr-TR" sz="4800" b="1" dirty="0"/>
              <a:t/>
            </a:r>
            <a:br>
              <a:rPr lang="tr-TR" sz="4800" b="1" dirty="0"/>
            </a:br>
            <a:endParaRPr lang="tr-TR" sz="4800" b="1" dirty="0"/>
          </a:p>
        </p:txBody>
      </p:sp>
      <p:pic>
        <p:nvPicPr>
          <p:cNvPr id="1026" name="Picture 2" descr="C:\Users\ismail\Desktop\HAYVANLAR\1345.jpg"/>
          <p:cNvPicPr>
            <a:picLocks noChangeAspect="1" noChangeArrowheads="1"/>
          </p:cNvPicPr>
          <p:nvPr/>
        </p:nvPicPr>
        <p:blipFill>
          <a:blip r:embed="rId2"/>
          <a:srcRect/>
          <a:stretch>
            <a:fillRect/>
          </a:stretch>
        </p:blipFill>
        <p:spPr bwMode="auto">
          <a:xfrm>
            <a:off x="0" y="1714488"/>
            <a:ext cx="3214678" cy="2786082"/>
          </a:xfrm>
          <a:prstGeom prst="rect">
            <a:avLst/>
          </a:prstGeom>
          <a:noFill/>
        </p:spPr>
      </p:pic>
      <p:pic>
        <p:nvPicPr>
          <p:cNvPr id="1027" name="Picture 3" descr="C:\Users\ismail\Desktop\HAYVANLAR\sevimli.jpg"/>
          <p:cNvPicPr>
            <a:picLocks noChangeAspect="1" noChangeArrowheads="1"/>
          </p:cNvPicPr>
          <p:nvPr/>
        </p:nvPicPr>
        <p:blipFill>
          <a:blip r:embed="rId3"/>
          <a:srcRect/>
          <a:stretch>
            <a:fillRect/>
          </a:stretch>
        </p:blipFill>
        <p:spPr bwMode="auto">
          <a:xfrm>
            <a:off x="0" y="4500570"/>
            <a:ext cx="3214678" cy="2357430"/>
          </a:xfrm>
          <a:prstGeom prst="rect">
            <a:avLst/>
          </a:prstGeom>
          <a:noFill/>
        </p:spPr>
      </p:pic>
      <p:pic>
        <p:nvPicPr>
          <p:cNvPr id="1029" name="Picture 5" descr="http://www.giresunvho.org.tr/upload/resimler/galeri/h5.jpg"/>
          <p:cNvPicPr>
            <a:picLocks noChangeAspect="1" noChangeArrowheads="1"/>
          </p:cNvPicPr>
          <p:nvPr/>
        </p:nvPicPr>
        <p:blipFill>
          <a:blip r:embed="rId4" cstate="print"/>
          <a:srcRect/>
          <a:stretch>
            <a:fillRect/>
          </a:stretch>
        </p:blipFill>
        <p:spPr bwMode="auto">
          <a:xfrm>
            <a:off x="3214678" y="1714488"/>
            <a:ext cx="2786082" cy="2286016"/>
          </a:xfrm>
          <a:prstGeom prst="rect">
            <a:avLst/>
          </a:prstGeom>
          <a:noFill/>
        </p:spPr>
      </p:pic>
      <p:pic>
        <p:nvPicPr>
          <p:cNvPr id="1031" name="Picture 7" descr="http://img.webme.com/pic/s/sizlericiniz/20.jpg"/>
          <p:cNvPicPr>
            <a:picLocks noChangeAspect="1" noChangeArrowheads="1"/>
          </p:cNvPicPr>
          <p:nvPr/>
        </p:nvPicPr>
        <p:blipFill>
          <a:blip r:embed="rId5"/>
          <a:srcRect/>
          <a:stretch>
            <a:fillRect/>
          </a:stretch>
        </p:blipFill>
        <p:spPr bwMode="auto">
          <a:xfrm>
            <a:off x="6000760" y="1714489"/>
            <a:ext cx="3143240" cy="2286016"/>
          </a:xfrm>
          <a:prstGeom prst="rect">
            <a:avLst/>
          </a:prstGeom>
          <a:noFill/>
        </p:spPr>
      </p:pic>
      <p:pic>
        <p:nvPicPr>
          <p:cNvPr id="1033" name="Picture 9" descr="http://upload.wikimedia.org/wikipedia/commons/1/13/Superb_fairy_wrens_mark_2.jpg"/>
          <p:cNvPicPr>
            <a:picLocks noChangeAspect="1" noChangeArrowheads="1"/>
          </p:cNvPicPr>
          <p:nvPr/>
        </p:nvPicPr>
        <p:blipFill>
          <a:blip r:embed="rId6" cstate="print"/>
          <a:srcRect/>
          <a:stretch>
            <a:fillRect/>
          </a:stretch>
        </p:blipFill>
        <p:spPr bwMode="auto">
          <a:xfrm>
            <a:off x="3214678" y="4000504"/>
            <a:ext cx="2714644" cy="2857496"/>
          </a:xfrm>
          <a:prstGeom prst="rect">
            <a:avLst/>
          </a:prstGeom>
          <a:noFill/>
        </p:spPr>
      </p:pic>
      <p:pic>
        <p:nvPicPr>
          <p:cNvPr id="1035" name="Picture 11" descr="http://www.bilgizenginleri.org/attachments/4981d1330352566/bayku-4.jpg"/>
          <p:cNvPicPr>
            <a:picLocks noChangeAspect="1" noChangeArrowheads="1"/>
          </p:cNvPicPr>
          <p:nvPr/>
        </p:nvPicPr>
        <p:blipFill>
          <a:blip r:embed="rId7" cstate="print"/>
          <a:srcRect/>
          <a:stretch>
            <a:fillRect/>
          </a:stretch>
        </p:blipFill>
        <p:spPr bwMode="auto">
          <a:xfrm>
            <a:off x="5929322" y="4000504"/>
            <a:ext cx="3214678" cy="2857496"/>
          </a:xfrm>
          <a:prstGeom prst="rect">
            <a:avLst/>
          </a:prstGeom>
          <a:noFill/>
        </p:spPr>
      </p:pic>
      <p:pic>
        <p:nvPicPr>
          <p:cNvPr id="1037" name="Picture 13" descr="http://resimpaylas.in/i/i/isinmaya-calisan-kuslar_1588.jpg"/>
          <p:cNvPicPr>
            <a:picLocks noChangeAspect="1" noChangeArrowheads="1"/>
          </p:cNvPicPr>
          <p:nvPr/>
        </p:nvPicPr>
        <p:blipFill>
          <a:blip r:embed="rId8" cstate="print"/>
          <a:srcRect/>
          <a:stretch>
            <a:fillRect/>
          </a:stretch>
        </p:blipFill>
        <p:spPr bwMode="auto">
          <a:xfrm>
            <a:off x="0" y="0"/>
            <a:ext cx="2285983" cy="1714488"/>
          </a:xfrm>
          <a:prstGeom prst="rect">
            <a:avLst/>
          </a:prstGeom>
          <a:noFill/>
        </p:spPr>
      </p:pic>
      <p:pic>
        <p:nvPicPr>
          <p:cNvPr id="1039" name="Picture 15" descr="http://www.jackpasa.com/wp-content/uploads/2013/05/YavruKopek7.jpg"/>
          <p:cNvPicPr>
            <a:picLocks noChangeAspect="1" noChangeArrowheads="1"/>
          </p:cNvPicPr>
          <p:nvPr/>
        </p:nvPicPr>
        <p:blipFill>
          <a:blip r:embed="rId9" cstate="print"/>
          <a:srcRect/>
          <a:stretch>
            <a:fillRect/>
          </a:stretch>
        </p:blipFill>
        <p:spPr bwMode="auto">
          <a:xfrm>
            <a:off x="6858016" y="0"/>
            <a:ext cx="2285984" cy="17144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YÖ\Desktop\hayvan hakları\boga-guresine-ciplak-protesto-ciplak-protesto-ispanya-boga-guresleri-1085922.jpg"/>
          <p:cNvPicPr>
            <a:picLocks noChangeAspect="1" noChangeArrowheads="1"/>
          </p:cNvPicPr>
          <p:nvPr/>
        </p:nvPicPr>
        <p:blipFill>
          <a:blip r:embed="rId2"/>
          <a:srcRect/>
          <a:stretch>
            <a:fillRect/>
          </a:stretch>
        </p:blipFill>
        <p:spPr bwMode="auto">
          <a:xfrm rot="20605442">
            <a:off x="4905081" y="460789"/>
            <a:ext cx="3647912" cy="2866460"/>
          </a:xfrm>
          <a:prstGeom prst="rect">
            <a:avLst/>
          </a:prstGeom>
          <a:noFill/>
        </p:spPr>
      </p:pic>
      <p:sp>
        <p:nvSpPr>
          <p:cNvPr id="5" name="4 Metin kutusu"/>
          <p:cNvSpPr txBox="1"/>
          <p:nvPr/>
        </p:nvSpPr>
        <p:spPr>
          <a:xfrm>
            <a:off x="0" y="-5904"/>
            <a:ext cx="4817540" cy="4154984"/>
          </a:xfrm>
          <a:prstGeom prst="rect">
            <a:avLst/>
          </a:prstGeom>
          <a:noFill/>
        </p:spPr>
        <p:txBody>
          <a:bodyPr wrap="square" rtlCol="0">
            <a:spAutoFit/>
          </a:bodyPr>
          <a:lstStyle/>
          <a:p>
            <a:r>
              <a:rPr lang="tr-TR" sz="2400" dirty="0" err="1" smtClean="0">
                <a:solidFill>
                  <a:srgbClr val="C00000"/>
                </a:solidFill>
              </a:rPr>
              <a:t>Mexico</a:t>
            </a:r>
            <a:r>
              <a:rPr lang="tr-TR" sz="2400" dirty="0" smtClean="0">
                <a:solidFill>
                  <a:srgbClr val="C00000"/>
                </a:solidFill>
              </a:rPr>
              <a:t> </a:t>
            </a:r>
            <a:r>
              <a:rPr lang="tr-TR" sz="2400" dirty="0" err="1" smtClean="0">
                <a:solidFill>
                  <a:srgbClr val="C00000"/>
                </a:solidFill>
              </a:rPr>
              <a:t>City’deki</a:t>
            </a:r>
            <a:r>
              <a:rPr lang="tr-TR" sz="2400" dirty="0" smtClean="0">
                <a:solidFill>
                  <a:srgbClr val="C00000"/>
                </a:solidFill>
              </a:rPr>
              <a:t> meşhur Devrim Meydanı’nda bir araya gelen yüzlerce gösterici boğa güreşinin yasaklanmasını istedi. Üzerlerinde sahte kan ve boğa güreşi mızraklarını andıran parçalar bulunan protestocular, boğaların çektiği acıyı yansıtmak için, güneşin parlak ışıkları altında yere uzandı.</a:t>
            </a:r>
          </a:p>
          <a:p>
            <a:endParaRPr lang="tr-TR" sz="2400" dirty="0" smtClean="0">
              <a:solidFill>
                <a:srgbClr val="C00000"/>
              </a:solidFill>
            </a:endParaRPr>
          </a:p>
        </p:txBody>
      </p:sp>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83568" y="3421999"/>
            <a:ext cx="3037341" cy="2786082"/>
          </a:xfrm>
          <a:prstGeom prst="rect">
            <a:avLst/>
          </a:prstGeom>
        </p:spPr>
      </p:pic>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324950" y="3421999"/>
            <a:ext cx="3640430" cy="2853102"/>
          </a:xfrm>
          <a:prstGeom prst="rect">
            <a:avLst/>
          </a:prstGeom>
        </p:spPr>
      </p:pic>
    </p:spTree>
    <p:extLst>
      <p:ext uri="{BB962C8B-B14F-4D97-AF65-F5344CB8AC3E}">
        <p14:creationId xmlns="" xmlns:p14="http://schemas.microsoft.com/office/powerpoint/2010/main" val="394369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4" y="188640"/>
            <a:ext cx="9144000" cy="523220"/>
          </a:xfrm>
          <a:prstGeom prst="rect">
            <a:avLst/>
          </a:prstGeom>
          <a:noFill/>
        </p:spPr>
        <p:txBody>
          <a:bodyPr wrap="square" rtlCol="0">
            <a:spAutoFit/>
          </a:bodyPr>
          <a:lstStyle/>
          <a:p>
            <a:pPr marL="457200" indent="-457200">
              <a:buFont typeface="Wingdings" panose="05000000000000000000" pitchFamily="2" charset="2"/>
              <a:buChar char="Ø"/>
            </a:pPr>
            <a:r>
              <a:rPr lang="tr-TR" sz="2800" b="1" dirty="0">
                <a:solidFill>
                  <a:srgbClr val="C00000"/>
                </a:solidFill>
              </a:rPr>
              <a:t>Sirkler ve Çiftlik </a:t>
            </a:r>
            <a:r>
              <a:rPr lang="tr-TR" sz="2800" b="1" dirty="0" smtClean="0">
                <a:solidFill>
                  <a:srgbClr val="C00000"/>
                </a:solidFill>
              </a:rPr>
              <a:t>Hayvanları</a:t>
            </a:r>
            <a:endParaRPr lang="tr-TR" sz="2800" b="1" dirty="0">
              <a:solidFill>
                <a:srgbClr val="C00000"/>
              </a:solidFill>
            </a:endParaRPr>
          </a:p>
        </p:txBody>
      </p:sp>
      <p:pic>
        <p:nvPicPr>
          <p:cNvPr id="3" name="Picture 2" descr="C:\Users\CYÖ\Desktop\images.jpg"/>
          <p:cNvPicPr>
            <a:picLocks noChangeAspect="1" noChangeArrowheads="1"/>
          </p:cNvPicPr>
          <p:nvPr/>
        </p:nvPicPr>
        <p:blipFill>
          <a:blip r:embed="rId2"/>
          <a:srcRect/>
          <a:stretch>
            <a:fillRect/>
          </a:stretch>
        </p:blipFill>
        <p:spPr bwMode="auto">
          <a:xfrm>
            <a:off x="469824" y="1215391"/>
            <a:ext cx="4304148" cy="2707203"/>
          </a:xfrm>
          <a:prstGeom prst="rect">
            <a:avLst/>
          </a:prstGeom>
          <a:noFill/>
        </p:spPr>
      </p:pic>
      <p:pic>
        <p:nvPicPr>
          <p:cNvPr id="6" name="Picture 3" descr="C:\Users\CYÖ\Desktop\hayvan hakları\carmen2.jpg"/>
          <p:cNvPicPr>
            <a:picLocks noChangeAspect="1" noChangeArrowheads="1"/>
          </p:cNvPicPr>
          <p:nvPr/>
        </p:nvPicPr>
        <p:blipFill>
          <a:blip r:embed="rId3"/>
          <a:srcRect/>
          <a:stretch>
            <a:fillRect/>
          </a:stretch>
        </p:blipFill>
        <p:spPr bwMode="auto">
          <a:xfrm>
            <a:off x="4898980" y="1597452"/>
            <a:ext cx="3762380" cy="5808174"/>
          </a:xfrm>
          <a:prstGeom prst="rect">
            <a:avLst/>
          </a:prstGeom>
          <a:noFill/>
        </p:spPr>
      </p:pic>
      <p:sp>
        <p:nvSpPr>
          <p:cNvPr id="7" name="10 Metin kutusu"/>
          <p:cNvSpPr txBox="1"/>
          <p:nvPr/>
        </p:nvSpPr>
        <p:spPr>
          <a:xfrm>
            <a:off x="0" y="4180344"/>
            <a:ext cx="4898980" cy="2677656"/>
          </a:xfrm>
          <a:prstGeom prst="rect">
            <a:avLst/>
          </a:prstGeom>
          <a:noFill/>
        </p:spPr>
        <p:txBody>
          <a:bodyPr wrap="square" rtlCol="0">
            <a:spAutoFit/>
          </a:bodyPr>
          <a:lstStyle/>
          <a:p>
            <a:r>
              <a:rPr lang="tr-TR" sz="2400" b="1" dirty="0" smtClean="0">
                <a:solidFill>
                  <a:srgbClr val="C00000"/>
                </a:solidFill>
              </a:rPr>
              <a:t>Kırbaç, dar tasma, ağızlık, elektrik şoku, çelik kancalı sopa ve diğer acı veren aletler, sirklerde filler ve diğer</a:t>
            </a:r>
            <a:endParaRPr lang="tr-TR" sz="2400" dirty="0" smtClean="0">
              <a:solidFill>
                <a:srgbClr val="C00000"/>
              </a:solidFill>
            </a:endParaRPr>
          </a:p>
          <a:p>
            <a:r>
              <a:rPr lang="tr-TR" sz="2400" b="1" dirty="0" smtClean="0">
                <a:solidFill>
                  <a:srgbClr val="C00000"/>
                </a:solidFill>
              </a:rPr>
              <a:t>hayvanlar için kullanılan acı verici materyaller arasındadır.</a:t>
            </a:r>
            <a:endParaRPr lang="tr-TR" sz="2400" dirty="0" smtClean="0">
              <a:solidFill>
                <a:srgbClr val="C00000"/>
              </a:solidFill>
            </a:endParaRPr>
          </a:p>
          <a:p>
            <a:endParaRPr lang="tr-TR" sz="2400" dirty="0">
              <a:solidFill>
                <a:srgbClr val="C00000"/>
              </a:solidFill>
            </a:endParaRPr>
          </a:p>
        </p:txBody>
      </p:sp>
    </p:spTree>
    <p:extLst>
      <p:ext uri="{BB962C8B-B14F-4D97-AF65-F5344CB8AC3E}">
        <p14:creationId xmlns="" xmlns:p14="http://schemas.microsoft.com/office/powerpoint/2010/main" val="363639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YÖ\Desktop\hayvan hakları\kfc.jpg"/>
          <p:cNvPicPr>
            <a:picLocks noChangeAspect="1" noChangeArrowheads="1"/>
          </p:cNvPicPr>
          <p:nvPr/>
        </p:nvPicPr>
        <p:blipFill>
          <a:blip r:embed="rId2"/>
          <a:srcRect/>
          <a:stretch>
            <a:fillRect/>
          </a:stretch>
        </p:blipFill>
        <p:spPr bwMode="auto">
          <a:xfrm>
            <a:off x="-252536" y="4077072"/>
            <a:ext cx="3923390" cy="3239769"/>
          </a:xfrm>
          <a:prstGeom prst="rect">
            <a:avLst/>
          </a:prstGeom>
          <a:noFill/>
        </p:spPr>
      </p:pic>
      <p:sp>
        <p:nvSpPr>
          <p:cNvPr id="6" name="2 İçerik Yer Tutucusu"/>
          <p:cNvSpPr>
            <a:spLocks noGrp="1"/>
          </p:cNvSpPr>
          <p:nvPr>
            <p:ph idx="1"/>
          </p:nvPr>
        </p:nvSpPr>
        <p:spPr>
          <a:xfrm>
            <a:off x="7948" y="-25026"/>
            <a:ext cx="9136052" cy="3714776"/>
          </a:xfrm>
        </p:spPr>
        <p:txBody>
          <a:bodyPr>
            <a:normAutofit/>
          </a:bodyPr>
          <a:lstStyle/>
          <a:p>
            <a:pPr>
              <a:buNone/>
            </a:pPr>
            <a:r>
              <a:rPr lang="tr-TR" sz="1800" dirty="0" smtClean="0">
                <a:solidFill>
                  <a:srgbClr val="C00000"/>
                </a:solidFill>
              </a:rPr>
              <a:t>Tavukların bacakları daha kendilerini taşıyacak güce varmadan, kimyasallar </a:t>
            </a:r>
          </a:p>
          <a:p>
            <a:pPr>
              <a:buNone/>
            </a:pPr>
            <a:r>
              <a:rPr lang="tr-TR" sz="1800" dirty="0" smtClean="0">
                <a:solidFill>
                  <a:srgbClr val="C00000"/>
                </a:solidFill>
              </a:rPr>
              <a:t>sayesinde vücut ağırlıkları 3-4 kiloya ulaştığı için kırılmaktadır. Bu hayvanlar </a:t>
            </a:r>
          </a:p>
          <a:p>
            <a:pPr>
              <a:buNone/>
            </a:pPr>
            <a:r>
              <a:rPr lang="tr-TR" sz="1800" dirty="0" smtClean="0">
                <a:solidFill>
                  <a:srgbClr val="C00000"/>
                </a:solidFill>
              </a:rPr>
              <a:t>2.haftadan 40 günlük olup kesim </a:t>
            </a:r>
            <a:r>
              <a:rPr lang="tr-TR" sz="1800" dirty="0">
                <a:solidFill>
                  <a:srgbClr val="C00000"/>
                </a:solidFill>
              </a:rPr>
              <a:t> </a:t>
            </a:r>
            <a:r>
              <a:rPr lang="tr-TR" sz="1800" dirty="0" smtClean="0">
                <a:solidFill>
                  <a:srgbClr val="C00000"/>
                </a:solidFill>
              </a:rPr>
              <a:t>evresine gelene kadar kırık kemikle yaşamaya </a:t>
            </a:r>
          </a:p>
          <a:p>
            <a:pPr>
              <a:buNone/>
            </a:pPr>
            <a:r>
              <a:rPr lang="tr-TR" sz="1800" dirty="0" smtClean="0">
                <a:solidFill>
                  <a:srgbClr val="C00000"/>
                </a:solidFill>
              </a:rPr>
              <a:t>mahkum edilmektedir. Tavuklar çiftlikten çıkartılıp araçlara yüklenirken sanki bir </a:t>
            </a:r>
          </a:p>
          <a:p>
            <a:pPr>
              <a:buNone/>
            </a:pPr>
            <a:r>
              <a:rPr lang="tr-TR" sz="1800" dirty="0" smtClean="0">
                <a:solidFill>
                  <a:srgbClr val="C00000"/>
                </a:solidFill>
              </a:rPr>
              <a:t>cisimmiş gibi fırlatılmakta, ufacık kafeslere 10-13 tane sokulmakta ve bu işlemler </a:t>
            </a:r>
          </a:p>
          <a:p>
            <a:pPr>
              <a:buNone/>
            </a:pPr>
            <a:r>
              <a:rPr lang="tr-TR" sz="1800" dirty="0" smtClean="0">
                <a:solidFill>
                  <a:srgbClr val="C00000"/>
                </a:solidFill>
              </a:rPr>
              <a:t>sonucu, önceki süreçlerde şans eseri kırılmayan kemikleri bir bir kırılmaktadır..</a:t>
            </a:r>
          </a:p>
          <a:p>
            <a:pPr>
              <a:buNone/>
            </a:pPr>
            <a:r>
              <a:rPr lang="tr-TR" sz="1800" dirty="0" smtClean="0">
                <a:solidFill>
                  <a:srgbClr val="C00000"/>
                </a:solidFill>
              </a:rPr>
              <a:t>Düşük volt elektrik kullanıldığı için hayvanların kafası tam kesilememekte </a:t>
            </a:r>
          </a:p>
          <a:p>
            <a:pPr>
              <a:buNone/>
            </a:pPr>
            <a:r>
              <a:rPr lang="tr-TR" sz="1800" dirty="0" smtClean="0">
                <a:solidFill>
                  <a:srgbClr val="C00000"/>
                </a:solidFill>
              </a:rPr>
              <a:t>sadece boyunlarına ufak kesikler atılarak kan kaybından ölmesi beklenmekte yada </a:t>
            </a:r>
          </a:p>
          <a:p>
            <a:pPr>
              <a:buNone/>
            </a:pPr>
            <a:r>
              <a:rPr lang="tr-TR" sz="1800" dirty="0" smtClean="0">
                <a:solidFill>
                  <a:srgbClr val="C00000"/>
                </a:solidFill>
              </a:rPr>
              <a:t>o şekilde kaynar suya sokulmaktadırlar..</a:t>
            </a:r>
          </a:p>
          <a:p>
            <a:pPr>
              <a:buNone/>
            </a:pPr>
            <a:r>
              <a:rPr lang="tr-TR" sz="1800" dirty="0" smtClean="0">
                <a:solidFill>
                  <a:srgbClr val="C00000"/>
                </a:solidFill>
              </a:rPr>
              <a:t>bunun gibi onlarca konudan bazı ünlü </a:t>
            </a:r>
            <a:r>
              <a:rPr lang="tr-TR" sz="1800" dirty="0" err="1" smtClean="0">
                <a:solidFill>
                  <a:srgbClr val="C00000"/>
                </a:solidFill>
              </a:rPr>
              <a:t>fast</a:t>
            </a:r>
            <a:r>
              <a:rPr lang="tr-TR" sz="1800" dirty="0" smtClean="0">
                <a:solidFill>
                  <a:srgbClr val="C00000"/>
                </a:solidFill>
              </a:rPr>
              <a:t> </a:t>
            </a:r>
            <a:r>
              <a:rPr lang="tr-TR" sz="1800" dirty="0" err="1" smtClean="0">
                <a:solidFill>
                  <a:srgbClr val="C00000"/>
                </a:solidFill>
              </a:rPr>
              <a:t>food</a:t>
            </a:r>
            <a:r>
              <a:rPr lang="tr-TR" sz="1800" dirty="0" smtClean="0">
                <a:solidFill>
                  <a:srgbClr val="C00000"/>
                </a:solidFill>
              </a:rPr>
              <a:t> firmaları dava edilmiştir. </a:t>
            </a:r>
            <a:endParaRPr lang="tr-TR" sz="1800" dirty="0">
              <a:solidFill>
                <a:srgbClr val="C00000"/>
              </a:solidFill>
            </a:endParaRPr>
          </a:p>
        </p:txBody>
      </p:sp>
      <p:pic>
        <p:nvPicPr>
          <p:cNvPr id="7" name="Picture 4" descr="C:\Users\CYÖ\Desktop\hayvan hakları\tavukuc2.jpg"/>
          <p:cNvPicPr>
            <a:picLocks noChangeAspect="1" noChangeArrowheads="1"/>
          </p:cNvPicPr>
          <p:nvPr/>
        </p:nvPicPr>
        <p:blipFill>
          <a:blip r:embed="rId3"/>
          <a:srcRect/>
          <a:stretch>
            <a:fillRect/>
          </a:stretch>
        </p:blipFill>
        <p:spPr bwMode="auto">
          <a:xfrm rot="1994107">
            <a:off x="6065532" y="4059656"/>
            <a:ext cx="3559167" cy="2633783"/>
          </a:xfrm>
          <a:prstGeom prst="rect">
            <a:avLst/>
          </a:prstGeom>
          <a:noFill/>
        </p:spPr>
      </p:pic>
      <p:pic>
        <p:nvPicPr>
          <p:cNvPr id="8" name="Picture 5" descr="C:\Users\CYÖ\Desktop\hayvan hakları\civciv-4ayak.jpg"/>
          <p:cNvPicPr>
            <a:picLocks noChangeAspect="1" noChangeArrowheads="1"/>
          </p:cNvPicPr>
          <p:nvPr/>
        </p:nvPicPr>
        <p:blipFill>
          <a:blip r:embed="rId4"/>
          <a:srcRect/>
          <a:stretch>
            <a:fillRect/>
          </a:stretch>
        </p:blipFill>
        <p:spPr bwMode="auto">
          <a:xfrm rot="20290741">
            <a:off x="3137220" y="3916861"/>
            <a:ext cx="3528392" cy="2646294"/>
          </a:xfrm>
          <a:prstGeom prst="rect">
            <a:avLst/>
          </a:prstGeom>
          <a:noFill/>
        </p:spPr>
      </p:pic>
    </p:spTree>
    <p:extLst>
      <p:ext uri="{BB962C8B-B14F-4D97-AF65-F5344CB8AC3E}">
        <p14:creationId xmlns="" xmlns:p14="http://schemas.microsoft.com/office/powerpoint/2010/main" val="22845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anim calcmode="lin" valueType="num">
                                      <p:cBhvr>
                                        <p:cTn id="2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1000"/>
                                        <p:tgtEl>
                                          <p:spTgt spid="6">
                                            <p:txEl>
                                              <p:pRg st="3" end="3"/>
                                            </p:txEl>
                                          </p:spTgt>
                                        </p:tgtEl>
                                      </p:cBhvr>
                                    </p:animEffect>
                                    <p:anim calcmode="lin" valueType="num">
                                      <p:cBhvr>
                                        <p:cTn id="2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1000"/>
                                        <p:tgtEl>
                                          <p:spTgt spid="6">
                                            <p:txEl>
                                              <p:pRg st="4" end="4"/>
                                            </p:txEl>
                                          </p:spTgt>
                                        </p:tgtEl>
                                      </p:cBhvr>
                                    </p:animEffect>
                                    <p:anim calcmode="lin" valueType="num">
                                      <p:cBhvr>
                                        <p:cTn id="3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1000"/>
                                        <p:tgtEl>
                                          <p:spTgt spid="6">
                                            <p:txEl>
                                              <p:pRg st="5" end="5"/>
                                            </p:txEl>
                                          </p:spTgt>
                                        </p:tgtEl>
                                      </p:cBhvr>
                                    </p:animEffect>
                                    <p:anim calcmode="lin" valueType="num">
                                      <p:cBhvr>
                                        <p:cTn id="3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1000"/>
                                        <p:tgtEl>
                                          <p:spTgt spid="6">
                                            <p:txEl>
                                              <p:pRg st="7" end="7"/>
                                            </p:txEl>
                                          </p:spTgt>
                                        </p:tgtEl>
                                      </p:cBhvr>
                                    </p:animEffect>
                                    <p:anim calcmode="lin" valueType="num">
                                      <p:cBhvr>
                                        <p:cTn id="4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fade">
                                      <p:cBhvr>
                                        <p:cTn id="52" dur="1000"/>
                                        <p:tgtEl>
                                          <p:spTgt spid="6">
                                            <p:txEl>
                                              <p:pRg st="8" end="8"/>
                                            </p:txEl>
                                          </p:spTgt>
                                        </p:tgtEl>
                                      </p:cBhvr>
                                    </p:animEffect>
                                    <p:anim calcmode="lin" valueType="num">
                                      <p:cBhvr>
                                        <p:cTn id="5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fade">
                                      <p:cBhvr>
                                        <p:cTn id="57" dur="1000"/>
                                        <p:tgtEl>
                                          <p:spTgt spid="6">
                                            <p:txEl>
                                              <p:pRg st="9" end="9"/>
                                            </p:txEl>
                                          </p:spTgt>
                                        </p:tgtEl>
                                      </p:cBhvr>
                                    </p:animEffect>
                                    <p:anim calcmode="lin" valueType="num">
                                      <p:cBhvr>
                                        <p:cTn id="58"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1000"/>
                                        <p:tgtEl>
                                          <p:spTgt spid="7"/>
                                        </p:tgtEl>
                                      </p:cBhvr>
                                    </p:animEffect>
                                    <p:anim calcmode="lin" valueType="num">
                                      <p:cBhvr>
                                        <p:cTn id="70" dur="1000" fill="hold"/>
                                        <p:tgtEl>
                                          <p:spTgt spid="7"/>
                                        </p:tgtEl>
                                        <p:attrNameLst>
                                          <p:attrName>ppt_x</p:attrName>
                                        </p:attrNameLst>
                                      </p:cBhvr>
                                      <p:tavLst>
                                        <p:tav tm="0">
                                          <p:val>
                                            <p:strVal val="#ppt_x"/>
                                          </p:val>
                                        </p:tav>
                                        <p:tav tm="100000">
                                          <p:val>
                                            <p:strVal val="#ppt_x"/>
                                          </p:val>
                                        </p:tav>
                                      </p:tavLst>
                                    </p:anim>
                                    <p:anim calcmode="lin" valueType="num">
                                      <p:cBhvr>
                                        <p:cTn id="7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785652"/>
          </a:xfrm>
          <a:prstGeom prst="rect">
            <a:avLst/>
          </a:prstGeom>
          <a:noFill/>
        </p:spPr>
        <p:txBody>
          <a:bodyPr wrap="square">
            <a:spAutoFit/>
          </a:bodyPr>
          <a:lstStyle/>
          <a:p>
            <a:pPr algn="ctr"/>
            <a:endParaRPr lang="tr-TR" sz="2400" b="1" dirty="0" smtClean="0">
              <a:solidFill>
                <a:srgbClr val="C00000"/>
              </a:solidFill>
              <a:latin typeface="Arial" panose="020B0604020202020204" pitchFamily="34" charset="0"/>
              <a:ea typeface="Times New Roman" panose="02020603050405020304" pitchFamily="18" charset="0"/>
            </a:endParaRPr>
          </a:p>
          <a:p>
            <a:pPr algn="ctr"/>
            <a:endParaRPr lang="tr-TR" sz="2400" b="1" dirty="0" smtClean="0">
              <a:solidFill>
                <a:srgbClr val="C00000"/>
              </a:solidFill>
              <a:latin typeface="Arial" panose="020B0604020202020204" pitchFamily="34" charset="0"/>
              <a:ea typeface="Times New Roman" panose="02020603050405020304" pitchFamily="18" charset="0"/>
            </a:endParaRPr>
          </a:p>
          <a:p>
            <a:pPr algn="ctr"/>
            <a:endParaRPr lang="tr-TR" sz="2400" b="1" dirty="0">
              <a:solidFill>
                <a:srgbClr val="C00000"/>
              </a:solidFill>
              <a:latin typeface="Arial" panose="020B0604020202020204" pitchFamily="34" charset="0"/>
              <a:ea typeface="Times New Roman" panose="02020603050405020304" pitchFamily="18" charset="0"/>
            </a:endParaRPr>
          </a:p>
          <a:p>
            <a:pPr algn="ctr"/>
            <a:endParaRPr lang="tr-TR" sz="2400" b="1" dirty="0" smtClean="0">
              <a:solidFill>
                <a:srgbClr val="C00000"/>
              </a:solidFill>
              <a:latin typeface="Arial" panose="020B0604020202020204" pitchFamily="34" charset="0"/>
              <a:ea typeface="Times New Roman" panose="02020603050405020304" pitchFamily="18" charset="0"/>
            </a:endParaRPr>
          </a:p>
          <a:p>
            <a:pPr algn="ctr"/>
            <a:endParaRPr lang="tr-TR" sz="2400" b="1" dirty="0">
              <a:solidFill>
                <a:srgbClr val="C00000"/>
              </a:solidFill>
              <a:latin typeface="Arial" panose="020B0604020202020204" pitchFamily="34" charset="0"/>
              <a:ea typeface="Times New Roman" panose="02020603050405020304" pitchFamily="18" charset="0"/>
            </a:endParaRPr>
          </a:p>
          <a:p>
            <a:pPr algn="ctr"/>
            <a:r>
              <a:rPr lang="tr-TR" sz="2400" b="1" dirty="0" smtClean="0">
                <a:solidFill>
                  <a:srgbClr val="C00000"/>
                </a:solidFill>
                <a:latin typeface="Arial" panose="020B0604020202020204" pitchFamily="34" charset="0"/>
                <a:ea typeface="Times New Roman" panose="02020603050405020304" pitchFamily="18" charset="0"/>
              </a:rPr>
              <a:t>NE </a:t>
            </a:r>
            <a:r>
              <a:rPr lang="tr-TR" sz="2400" b="1" dirty="0">
                <a:solidFill>
                  <a:srgbClr val="C00000"/>
                </a:solidFill>
                <a:latin typeface="Arial" panose="020B0604020202020204" pitchFamily="34" charset="0"/>
                <a:ea typeface="Times New Roman" panose="02020603050405020304" pitchFamily="18" charset="0"/>
              </a:rPr>
              <a:t>YAPMALIYIZ?</a:t>
            </a:r>
            <a:endParaRPr lang="en-US" sz="2400" dirty="0">
              <a:solidFill>
                <a:srgbClr val="C00000"/>
              </a:solidFill>
              <a:latin typeface="Times New Roman" panose="02020603050405020304" pitchFamily="18" charset="0"/>
              <a:ea typeface="Times New Roman" panose="02020603050405020304" pitchFamily="18" charset="0"/>
            </a:endParaRPr>
          </a:p>
          <a:p>
            <a:pPr algn="ctr"/>
            <a:r>
              <a:rPr lang="tr-TR" sz="2400" b="1" dirty="0">
                <a:solidFill>
                  <a:srgbClr val="C00000"/>
                </a:solidFill>
                <a:latin typeface="Arial" panose="020B0604020202020204" pitchFamily="34" charset="0"/>
                <a:ea typeface="Times New Roman" panose="02020603050405020304" pitchFamily="18" charset="0"/>
              </a:rPr>
              <a:t> </a:t>
            </a:r>
            <a:endParaRPr lang="en-US" sz="2400" dirty="0">
              <a:solidFill>
                <a:srgbClr val="C00000"/>
              </a:solidFill>
              <a:latin typeface="Times New Roman" panose="02020603050405020304" pitchFamily="18" charset="0"/>
              <a:ea typeface="Times New Roman" panose="02020603050405020304" pitchFamily="18" charset="0"/>
            </a:endParaRPr>
          </a:p>
          <a:p>
            <a:pPr algn="ctr"/>
            <a:r>
              <a:rPr lang="tr-TR" sz="2400" dirty="0">
                <a:solidFill>
                  <a:srgbClr val="C00000"/>
                </a:solidFill>
                <a:latin typeface="Arial" panose="020B0604020202020204" pitchFamily="34" charset="0"/>
                <a:ea typeface="Times New Roman" panose="02020603050405020304" pitchFamily="18" charset="0"/>
              </a:rPr>
              <a:t>Yaralı – Şiddete maruz kalmış – Tecavüze uğramış – Kaza geçirmiş- Hasta – Olumsuz şartlarda yaşayan hayvan tespit edilmiş ise </a:t>
            </a:r>
            <a:r>
              <a:rPr lang="tr-TR"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HANGİ</a:t>
            </a:r>
            <a:r>
              <a:rPr lang="tr-TR" sz="2400" dirty="0" smtClean="0">
                <a:solidFill>
                  <a:srgbClr val="C00000"/>
                </a:solidFill>
                <a:latin typeface="Arial" panose="020B0604020202020204" pitchFamily="34" charset="0"/>
                <a:ea typeface="Times New Roman" panose="02020603050405020304" pitchFamily="18" charset="0"/>
              </a:rPr>
              <a:t> kuruma </a:t>
            </a:r>
            <a:r>
              <a:rPr lang="tr-TR" sz="2400" b="1" dirty="0" smtClean="0">
                <a:solidFill>
                  <a:srgbClr val="C00000"/>
                </a:solidFill>
                <a:latin typeface="Arial" panose="020B0604020202020204" pitchFamily="34" charset="0"/>
                <a:ea typeface="Times New Roman" panose="02020603050405020304" pitchFamily="18" charset="0"/>
              </a:rPr>
              <a:t>HABER </a:t>
            </a:r>
            <a:r>
              <a:rPr lang="tr-TR" sz="2400" dirty="0" smtClean="0">
                <a:solidFill>
                  <a:srgbClr val="C00000"/>
                </a:solidFill>
                <a:latin typeface="Arial" panose="020B0604020202020204" pitchFamily="34" charset="0"/>
                <a:ea typeface="Times New Roman" panose="02020603050405020304" pitchFamily="18" charset="0"/>
              </a:rPr>
              <a:t>verilir</a:t>
            </a:r>
            <a:r>
              <a:rPr lang="tr-TR" sz="2400" dirty="0">
                <a:solidFill>
                  <a:srgbClr val="C00000"/>
                </a:solidFill>
                <a:latin typeface="Arial" panose="020B0604020202020204" pitchFamily="34" charset="0"/>
                <a:ea typeface="Times New Roman" panose="02020603050405020304" pitchFamily="18" charset="0"/>
              </a:rPr>
              <a:t>?</a:t>
            </a:r>
            <a:endParaRPr lang="tr-TR" sz="2400" dirty="0" smtClean="0">
              <a:solidFill>
                <a:srgbClr val="C00000"/>
              </a:solidFill>
              <a:latin typeface="Arial" panose="020B0604020202020204" pitchFamily="34" charset="0"/>
              <a:ea typeface="Times New Roman" panose="02020603050405020304" pitchFamily="18" charset="0"/>
            </a:endParaRPr>
          </a:p>
        </p:txBody>
      </p:sp>
      <p:sp>
        <p:nvSpPr>
          <p:cNvPr id="6" name="Rectangle 5"/>
          <p:cNvSpPr/>
          <p:nvPr/>
        </p:nvSpPr>
        <p:spPr>
          <a:xfrm>
            <a:off x="1617921" y="6431415"/>
            <a:ext cx="5908156" cy="351378"/>
          </a:xfrm>
          <a:prstGeom prst="rect">
            <a:avLst/>
          </a:prstGeom>
        </p:spPr>
        <p:txBody>
          <a:bodyPr wrap="none">
            <a:spAutoFit/>
          </a:bodyPr>
          <a:lstStyle/>
          <a:p>
            <a:pPr algn="just">
              <a:lnSpc>
                <a:spcPct val="115000"/>
              </a:lnSpc>
              <a:spcAft>
                <a:spcPts val="1000"/>
              </a:spcAft>
            </a:pPr>
            <a:r>
              <a:rPr lang="tr-TR" sz="1600" b="1" dirty="0">
                <a:solidFill>
                  <a:srgbClr val="C00000"/>
                </a:solidFill>
              </a:rPr>
              <a:t>Tablo: Hayvan grubuna göre ilgili kamu kuruluşları </a:t>
            </a:r>
            <a:r>
              <a:rPr lang="tr-TR" sz="1600" b="1" dirty="0" smtClean="0">
                <a:solidFill>
                  <a:srgbClr val="C00000"/>
                </a:solidFill>
              </a:rPr>
              <a:t>tablosu</a:t>
            </a:r>
            <a:endParaRPr lang="en-US" sz="1600" dirty="0">
              <a:solidFill>
                <a:srgbClr val="C00000"/>
              </a:solidFill>
            </a:endParaRPr>
          </a:p>
        </p:txBody>
      </p:sp>
    </p:spTree>
    <p:extLst>
      <p:ext uri="{BB962C8B-B14F-4D97-AF65-F5344CB8AC3E}">
        <p14:creationId xmlns="" xmlns:p14="http://schemas.microsoft.com/office/powerpoint/2010/main" val="87742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1099065592"/>
              </p:ext>
            </p:extLst>
          </p:nvPr>
        </p:nvGraphicFramePr>
        <p:xfrm>
          <a:off x="0" y="476671"/>
          <a:ext cx="9144000" cy="5712555"/>
        </p:xfrm>
        <a:graphic>
          <a:graphicData uri="http://schemas.openxmlformats.org/drawingml/2006/table">
            <a:tbl>
              <a:tblPr firstRow="1" firstCol="1" bandRow="1">
                <a:tableStyleId>{5C22544A-7EE6-4342-B048-85BDC9FD1C3A}</a:tableStyleId>
              </a:tblPr>
              <a:tblGrid>
                <a:gridCol w="1828800"/>
                <a:gridCol w="1828800"/>
                <a:gridCol w="1828800"/>
                <a:gridCol w="1828800"/>
                <a:gridCol w="1828800"/>
              </a:tblGrid>
              <a:tr h="899027">
                <a:tc>
                  <a:txBody>
                    <a:bodyPr/>
                    <a:lstStyle/>
                    <a:p>
                      <a:pPr marL="0" marR="0" algn="ctr">
                        <a:lnSpc>
                          <a:spcPct val="115000"/>
                        </a:lnSpc>
                        <a:spcBef>
                          <a:spcPts val="0"/>
                        </a:spcBef>
                        <a:spcAft>
                          <a:spcPts val="1000"/>
                        </a:spcAft>
                      </a:pPr>
                      <a:r>
                        <a:rPr lang="tr-TR" sz="1200" dirty="0">
                          <a:solidFill>
                            <a:srgbClr val="C00000"/>
                          </a:solidFill>
                          <a:effectLst/>
                        </a:rPr>
                        <a:t> </a:t>
                      </a:r>
                      <a:endParaRPr lang="en-US" sz="1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ÇEVRE VE ORMAN MÜDÜRLÜĞÜ</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BELEDİYELER</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TARIM VE KÖY İŞLERİ MÜDÜRLÜĞÜ</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POLİS    JANDARMA</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r>
              <a:tr h="316855">
                <a:tc>
                  <a:txBody>
                    <a:bodyPr/>
                    <a:lstStyle/>
                    <a:p>
                      <a:pPr marL="0" marR="0" algn="ctr">
                        <a:lnSpc>
                          <a:spcPct val="115000"/>
                        </a:lnSpc>
                        <a:spcBef>
                          <a:spcPts val="0"/>
                        </a:spcBef>
                        <a:spcAft>
                          <a:spcPts val="1000"/>
                        </a:spcAft>
                      </a:pPr>
                      <a:r>
                        <a:rPr lang="tr-TR" sz="1400" dirty="0">
                          <a:solidFill>
                            <a:srgbClr val="C00000"/>
                          </a:solidFill>
                          <a:effectLst/>
                          <a:latin typeface="Times New Roman" panose="02020603050405020304" pitchFamily="18" charset="0"/>
                          <a:cs typeface="Times New Roman" panose="02020603050405020304" pitchFamily="18" charset="0"/>
                        </a:rPr>
                        <a:t>EVCİL HAYVAN</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 </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X</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 </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 </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r>
              <a:tr h="592787">
                <a:tc>
                  <a:txBody>
                    <a:bodyPr/>
                    <a:lstStyle/>
                    <a:p>
                      <a:pPr marL="0" marR="0" algn="ctr">
                        <a:lnSpc>
                          <a:spcPct val="115000"/>
                        </a:lnSpc>
                        <a:spcBef>
                          <a:spcPts val="0"/>
                        </a:spcBef>
                        <a:spcAft>
                          <a:spcPts val="1000"/>
                        </a:spcAft>
                      </a:pPr>
                      <a:r>
                        <a:rPr lang="tr-TR" sz="1400" dirty="0">
                          <a:solidFill>
                            <a:srgbClr val="C00000"/>
                          </a:solidFill>
                          <a:effectLst/>
                          <a:latin typeface="Times New Roman" panose="02020603050405020304" pitchFamily="18" charset="0"/>
                          <a:cs typeface="Times New Roman" panose="02020603050405020304" pitchFamily="18" charset="0"/>
                        </a:rPr>
                        <a:t>SAHİPSİZ HAYVAN</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 </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X</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 </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 </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r>
              <a:tr h="899027">
                <a:tc>
                  <a:txBody>
                    <a:bodyPr/>
                    <a:lstStyle/>
                    <a:p>
                      <a:pPr marL="0" marR="0" algn="ctr">
                        <a:lnSpc>
                          <a:spcPct val="115000"/>
                        </a:lnSpc>
                        <a:spcBef>
                          <a:spcPts val="0"/>
                        </a:spcBef>
                        <a:spcAft>
                          <a:spcPts val="1000"/>
                        </a:spcAft>
                      </a:pPr>
                      <a:r>
                        <a:rPr lang="tr-TR" sz="1400" dirty="0">
                          <a:solidFill>
                            <a:srgbClr val="C00000"/>
                          </a:solidFill>
                          <a:effectLst/>
                          <a:latin typeface="Times New Roman" panose="02020603050405020304" pitchFamily="18" charset="0"/>
                          <a:cs typeface="Times New Roman" panose="02020603050405020304" pitchFamily="18" charset="0"/>
                        </a:rPr>
                        <a:t>GÜÇTEN DÜŞMÜŞ HAYVAN</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smtClean="0">
                          <a:solidFill>
                            <a:srgbClr val="C00000"/>
                          </a:solidFill>
                          <a:effectLst/>
                          <a:latin typeface="Times New Roman" panose="02020603050405020304" pitchFamily="18" charset="0"/>
                          <a:cs typeface="Times New Roman" panose="02020603050405020304" pitchFamily="18" charset="0"/>
                        </a:rPr>
                        <a:t>X</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 </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 </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X</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r>
              <a:tr h="592787">
                <a:tc>
                  <a:txBody>
                    <a:bodyPr/>
                    <a:lstStyle/>
                    <a:p>
                      <a:pPr marL="0" marR="0" algn="ctr">
                        <a:lnSpc>
                          <a:spcPct val="115000"/>
                        </a:lnSpc>
                        <a:spcBef>
                          <a:spcPts val="0"/>
                        </a:spcBef>
                        <a:spcAft>
                          <a:spcPts val="1000"/>
                        </a:spcAft>
                      </a:pPr>
                      <a:r>
                        <a:rPr lang="tr-TR" sz="1400" dirty="0">
                          <a:solidFill>
                            <a:srgbClr val="C00000"/>
                          </a:solidFill>
                          <a:effectLst/>
                          <a:latin typeface="Times New Roman" panose="02020603050405020304" pitchFamily="18" charset="0"/>
                          <a:cs typeface="Times New Roman" panose="02020603050405020304" pitchFamily="18" charset="0"/>
                        </a:rPr>
                        <a:t>YABANİ HAYVAN</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X</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 </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 </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X</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r>
              <a:tr h="633711">
                <a:tc>
                  <a:txBody>
                    <a:bodyPr/>
                    <a:lstStyle/>
                    <a:p>
                      <a:pPr marL="0" marR="0" algn="ctr">
                        <a:lnSpc>
                          <a:spcPct val="115000"/>
                        </a:lnSpc>
                        <a:spcBef>
                          <a:spcPts val="0"/>
                        </a:spcBef>
                        <a:spcAft>
                          <a:spcPts val="1000"/>
                        </a:spcAft>
                      </a:pPr>
                      <a:r>
                        <a:rPr lang="tr-TR" sz="1400" dirty="0">
                          <a:solidFill>
                            <a:srgbClr val="C00000"/>
                          </a:solidFill>
                          <a:effectLst/>
                          <a:latin typeface="Times New Roman" panose="02020603050405020304" pitchFamily="18" charset="0"/>
                          <a:cs typeface="Times New Roman" panose="02020603050405020304" pitchFamily="18" charset="0"/>
                        </a:rPr>
                        <a:t>EV VE SÜS HAYVANLARI</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smtClean="0">
                          <a:solidFill>
                            <a:srgbClr val="C00000"/>
                          </a:solidFill>
                          <a:effectLst/>
                          <a:latin typeface="Times New Roman" panose="02020603050405020304" pitchFamily="18" charset="0"/>
                          <a:cs typeface="Times New Roman" panose="02020603050405020304" pitchFamily="18" charset="0"/>
                        </a:rPr>
                        <a:t>X</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X</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 </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 </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r>
              <a:tr h="592787">
                <a:tc>
                  <a:txBody>
                    <a:bodyPr/>
                    <a:lstStyle/>
                    <a:p>
                      <a:pPr marL="0" marR="0" algn="ctr">
                        <a:lnSpc>
                          <a:spcPct val="115000"/>
                        </a:lnSpc>
                        <a:spcBef>
                          <a:spcPts val="0"/>
                        </a:spcBef>
                        <a:spcAft>
                          <a:spcPts val="1000"/>
                        </a:spcAft>
                      </a:pPr>
                      <a:r>
                        <a:rPr lang="tr-TR" sz="1400" dirty="0">
                          <a:solidFill>
                            <a:srgbClr val="C00000"/>
                          </a:solidFill>
                          <a:effectLst/>
                          <a:latin typeface="Times New Roman" panose="02020603050405020304" pitchFamily="18" charset="0"/>
                          <a:cs typeface="Times New Roman" panose="02020603050405020304" pitchFamily="18" charset="0"/>
                        </a:rPr>
                        <a:t>KONTROLLÜ HAYVAN</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smtClean="0">
                          <a:solidFill>
                            <a:srgbClr val="C00000"/>
                          </a:solidFill>
                          <a:effectLst/>
                          <a:latin typeface="Times New Roman" panose="02020603050405020304" pitchFamily="18" charset="0"/>
                          <a:cs typeface="Times New Roman" panose="02020603050405020304" pitchFamily="18" charset="0"/>
                        </a:rPr>
                        <a:t>X</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X</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 </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 </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r>
              <a:tr h="592787">
                <a:tc>
                  <a:txBody>
                    <a:bodyPr/>
                    <a:lstStyle/>
                    <a:p>
                      <a:pPr marL="0" marR="0" algn="ctr">
                        <a:lnSpc>
                          <a:spcPct val="115000"/>
                        </a:lnSpc>
                        <a:spcBef>
                          <a:spcPts val="0"/>
                        </a:spcBef>
                        <a:spcAft>
                          <a:spcPts val="1000"/>
                        </a:spcAft>
                      </a:pPr>
                      <a:r>
                        <a:rPr lang="tr-TR" sz="1400" dirty="0">
                          <a:solidFill>
                            <a:srgbClr val="C00000"/>
                          </a:solidFill>
                          <a:effectLst/>
                          <a:latin typeface="Times New Roman" panose="02020603050405020304" pitchFamily="18" charset="0"/>
                          <a:cs typeface="Times New Roman" panose="02020603050405020304" pitchFamily="18" charset="0"/>
                        </a:rPr>
                        <a:t>DENEY HAYVANI</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 </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X</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X</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 </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r>
              <a:tr h="592787">
                <a:tc>
                  <a:txBody>
                    <a:bodyPr/>
                    <a:lstStyle/>
                    <a:p>
                      <a:pPr marL="0" marR="0" algn="ctr">
                        <a:lnSpc>
                          <a:spcPct val="115000"/>
                        </a:lnSpc>
                        <a:spcBef>
                          <a:spcPts val="0"/>
                        </a:spcBef>
                        <a:spcAft>
                          <a:spcPts val="1000"/>
                        </a:spcAft>
                      </a:pPr>
                      <a:r>
                        <a:rPr lang="tr-TR" sz="1400" dirty="0">
                          <a:solidFill>
                            <a:srgbClr val="C00000"/>
                          </a:solidFill>
                          <a:effectLst/>
                          <a:latin typeface="Times New Roman" panose="02020603050405020304" pitchFamily="18" charset="0"/>
                          <a:cs typeface="Times New Roman" panose="02020603050405020304" pitchFamily="18" charset="0"/>
                        </a:rPr>
                        <a:t>KESİM HAYVANI</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 </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X</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X</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X</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r>
            </a:tbl>
          </a:graphicData>
        </a:graphic>
      </p:graphicFrame>
      <p:sp>
        <p:nvSpPr>
          <p:cNvPr id="6" name="Rectangle 5"/>
          <p:cNvSpPr/>
          <p:nvPr/>
        </p:nvSpPr>
        <p:spPr>
          <a:xfrm>
            <a:off x="1195562" y="6455339"/>
            <a:ext cx="6752874" cy="417871"/>
          </a:xfrm>
          <a:prstGeom prst="rect">
            <a:avLst/>
          </a:prstGeom>
        </p:spPr>
        <p:txBody>
          <a:bodyPr wrap="none">
            <a:spAutoFit/>
          </a:bodyPr>
          <a:lstStyle/>
          <a:p>
            <a:pPr algn="just">
              <a:lnSpc>
                <a:spcPct val="115000"/>
              </a:lnSpc>
              <a:spcAft>
                <a:spcPts val="1000"/>
              </a:spcAft>
            </a:pPr>
            <a:r>
              <a:rPr lang="tr-TR" sz="2000" b="1" dirty="0">
                <a:solidFill>
                  <a:srgbClr val="C00000"/>
                </a:solidFill>
                <a:latin typeface="Times New Roman" panose="02020603050405020304" pitchFamily="18" charset="0"/>
                <a:cs typeface="Times New Roman" panose="02020603050405020304" pitchFamily="18" charset="0"/>
              </a:rPr>
              <a:t>Tablo: Hayvan grubuna göre ilgili kamu kuruluşları </a:t>
            </a:r>
            <a:r>
              <a:rPr lang="tr-TR" sz="2000" b="1" dirty="0" smtClean="0">
                <a:solidFill>
                  <a:srgbClr val="C00000"/>
                </a:solidFill>
                <a:latin typeface="Times New Roman" panose="02020603050405020304" pitchFamily="18" charset="0"/>
                <a:cs typeface="Times New Roman" panose="02020603050405020304" pitchFamily="18" charset="0"/>
              </a:rPr>
              <a:t>tablosu</a:t>
            </a:r>
            <a:endParaRPr lang="en-US"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7935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rot="20519833">
            <a:off x="4902538" y="1912342"/>
            <a:ext cx="4235615" cy="3465817"/>
          </a:xfrm>
          <a:prstGeom prst="rect">
            <a:avLst/>
          </a:prstGeom>
        </p:spPr>
      </p:pic>
      <p:sp>
        <p:nvSpPr>
          <p:cNvPr id="4" name="Rectangle 3"/>
          <p:cNvSpPr/>
          <p:nvPr/>
        </p:nvSpPr>
        <p:spPr>
          <a:xfrm>
            <a:off x="-10396" y="116632"/>
            <a:ext cx="6084168" cy="1938992"/>
          </a:xfrm>
          <a:prstGeom prst="rect">
            <a:avLst/>
          </a:prstGeom>
        </p:spPr>
        <p:txBody>
          <a:bodyPr wrap="square">
            <a:spAutoFit/>
          </a:bodyPr>
          <a:lstStyle/>
          <a:p>
            <a:pPr marL="342900" indent="-342900">
              <a:buFont typeface="Wingdings" panose="05000000000000000000" pitchFamily="2" charset="2"/>
              <a:buChar char="ü"/>
            </a:pPr>
            <a:r>
              <a:rPr lang="tr-TR" sz="2400" b="1" dirty="0" smtClean="0">
                <a:solidFill>
                  <a:srgbClr val="C00000"/>
                </a:solidFill>
                <a:latin typeface="Arial" panose="020B0604020202020204" pitchFamily="34" charset="0"/>
                <a:ea typeface="Times New Roman" panose="02020603050405020304" pitchFamily="18" charset="0"/>
              </a:rPr>
              <a:t>İl </a:t>
            </a:r>
            <a:r>
              <a:rPr lang="tr-TR" sz="2400" b="1" dirty="0">
                <a:solidFill>
                  <a:srgbClr val="C00000"/>
                </a:solidFill>
                <a:latin typeface="Arial" panose="020B0604020202020204" pitchFamily="34" charset="0"/>
                <a:ea typeface="Times New Roman" panose="02020603050405020304" pitchFamily="18" charset="0"/>
              </a:rPr>
              <a:t>Çevre ve Orman Müdürlükleri: </a:t>
            </a:r>
            <a:endParaRPr lang="en-US" sz="2400" dirty="0">
              <a:solidFill>
                <a:srgbClr val="C00000"/>
              </a:solidFill>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tr-TR" sz="2400" dirty="0" smtClean="0">
                <a:solidFill>
                  <a:srgbClr val="C00000"/>
                </a:solidFill>
                <a:latin typeface="Arial" panose="020B0604020202020204" pitchFamily="34" charset="0"/>
                <a:ea typeface="Times New Roman" panose="02020603050405020304" pitchFamily="18" charset="0"/>
              </a:rPr>
              <a:t>Her </a:t>
            </a:r>
            <a:r>
              <a:rPr lang="tr-TR" sz="2400" dirty="0">
                <a:solidFill>
                  <a:srgbClr val="C00000"/>
                </a:solidFill>
                <a:latin typeface="Arial" panose="020B0604020202020204" pitchFamily="34" charset="0"/>
                <a:ea typeface="Times New Roman" panose="02020603050405020304" pitchFamily="18" charset="0"/>
              </a:rPr>
              <a:t>ilde bulunan müdürlükler 5199 sayılı </a:t>
            </a:r>
            <a:r>
              <a:rPr lang="tr-TR" sz="2400" dirty="0" smtClean="0">
                <a:solidFill>
                  <a:srgbClr val="C00000"/>
                </a:solidFill>
                <a:latin typeface="Arial" panose="020B0604020202020204" pitchFamily="34" charset="0"/>
                <a:ea typeface="Times New Roman" panose="02020603050405020304" pitchFamily="18" charset="0"/>
              </a:rPr>
              <a:t>Hayvanları Koruma </a:t>
            </a:r>
            <a:r>
              <a:rPr lang="tr-TR" sz="2400" dirty="0">
                <a:solidFill>
                  <a:srgbClr val="C00000"/>
                </a:solidFill>
                <a:latin typeface="Arial" panose="020B0604020202020204" pitchFamily="34" charset="0"/>
                <a:ea typeface="Times New Roman" panose="02020603050405020304" pitchFamily="18" charset="0"/>
              </a:rPr>
              <a:t>Kanunun yürütülmesinden birinci derecede sorumludur</a:t>
            </a:r>
            <a:r>
              <a:rPr lang="tr-TR" sz="2400" dirty="0" smtClean="0">
                <a:solidFill>
                  <a:srgbClr val="C00000"/>
                </a:solidFill>
                <a:latin typeface="Arial" panose="020B0604020202020204" pitchFamily="34" charset="0"/>
                <a:ea typeface="Times New Roman" panose="02020603050405020304" pitchFamily="18" charset="0"/>
              </a:rPr>
              <a:t>.</a:t>
            </a:r>
          </a:p>
        </p:txBody>
      </p:sp>
      <p:sp>
        <p:nvSpPr>
          <p:cNvPr id="3" name="Rectangle 2"/>
          <p:cNvSpPr/>
          <p:nvPr/>
        </p:nvSpPr>
        <p:spPr>
          <a:xfrm>
            <a:off x="0" y="2254345"/>
            <a:ext cx="5796136" cy="2308324"/>
          </a:xfrm>
          <a:prstGeom prst="rect">
            <a:avLst/>
          </a:prstGeom>
        </p:spPr>
        <p:txBody>
          <a:bodyPr wrap="square">
            <a:spAutoFit/>
          </a:bodyPr>
          <a:lstStyle/>
          <a:p>
            <a:pPr marL="342900" indent="-342900">
              <a:buFont typeface="Wingdings" panose="05000000000000000000" pitchFamily="2" charset="2"/>
              <a:buChar char="ü"/>
            </a:pPr>
            <a:r>
              <a:rPr lang="tr-TR" sz="2400" b="1" dirty="0">
                <a:solidFill>
                  <a:srgbClr val="C00000"/>
                </a:solidFill>
              </a:rPr>
              <a:t>Belediyeler:</a:t>
            </a:r>
            <a:endParaRPr lang="en-US" sz="2400" dirty="0">
              <a:solidFill>
                <a:srgbClr val="C00000"/>
              </a:solidFill>
            </a:endParaRPr>
          </a:p>
          <a:p>
            <a:pPr marL="342900" indent="-342900">
              <a:buFont typeface="Arial" panose="020B0604020202020204" pitchFamily="34" charset="0"/>
              <a:buChar char="•"/>
            </a:pPr>
            <a:r>
              <a:rPr lang="tr-TR" sz="2400" dirty="0">
                <a:solidFill>
                  <a:srgbClr val="C00000"/>
                </a:solidFill>
              </a:rPr>
              <a:t>Bulunduğu yerleşim yerinde </a:t>
            </a:r>
            <a:r>
              <a:rPr lang="tr-TR" sz="2400" dirty="0" smtClean="0">
                <a:solidFill>
                  <a:srgbClr val="C00000"/>
                </a:solidFill>
              </a:rPr>
              <a:t>bakımevi açmak </a:t>
            </a:r>
            <a:r>
              <a:rPr lang="tr-TR" sz="2400" dirty="0">
                <a:solidFill>
                  <a:srgbClr val="C00000"/>
                </a:solidFill>
              </a:rPr>
              <a:t>zorundadır.</a:t>
            </a:r>
            <a:endParaRPr lang="en-US" sz="2400" dirty="0">
              <a:solidFill>
                <a:srgbClr val="C00000"/>
              </a:solidFill>
            </a:endParaRPr>
          </a:p>
          <a:p>
            <a:pPr marL="342900" indent="-342900">
              <a:buFont typeface="Arial" panose="020B0604020202020204" pitchFamily="34" charset="0"/>
              <a:buChar char="•"/>
            </a:pPr>
            <a:r>
              <a:rPr lang="tr-TR" sz="2400" dirty="0">
                <a:solidFill>
                  <a:srgbClr val="C00000"/>
                </a:solidFill>
              </a:rPr>
              <a:t>Sahipsiz hayvanları kayıt altına almak, aşılatmak, </a:t>
            </a:r>
            <a:r>
              <a:rPr lang="tr-TR" sz="2400" dirty="0" err="1">
                <a:solidFill>
                  <a:srgbClr val="C00000"/>
                </a:solidFill>
              </a:rPr>
              <a:t>rehabilite</a:t>
            </a:r>
            <a:r>
              <a:rPr lang="tr-TR" sz="2400" dirty="0">
                <a:solidFill>
                  <a:srgbClr val="C00000"/>
                </a:solidFill>
              </a:rPr>
              <a:t> etmek, tekrar alındığı yere bırakmaktan sorumludur.</a:t>
            </a:r>
          </a:p>
        </p:txBody>
      </p:sp>
      <p:sp>
        <p:nvSpPr>
          <p:cNvPr id="5" name="Rectangle 4"/>
          <p:cNvSpPr/>
          <p:nvPr/>
        </p:nvSpPr>
        <p:spPr>
          <a:xfrm>
            <a:off x="0" y="4993283"/>
            <a:ext cx="4572000" cy="1200329"/>
          </a:xfrm>
          <a:prstGeom prst="rect">
            <a:avLst/>
          </a:prstGeom>
        </p:spPr>
        <p:txBody>
          <a:bodyPr>
            <a:spAutoFit/>
          </a:bodyPr>
          <a:lstStyle/>
          <a:p>
            <a:pPr marL="342900" indent="-342900">
              <a:buFont typeface="Wingdings" panose="05000000000000000000" pitchFamily="2" charset="2"/>
              <a:buChar char="ü"/>
            </a:pPr>
            <a:r>
              <a:rPr lang="tr-TR" sz="2400" b="1" dirty="0">
                <a:solidFill>
                  <a:srgbClr val="C00000"/>
                </a:solidFill>
              </a:rPr>
              <a:t>İl Hayvan Koruma Kurulu:</a:t>
            </a:r>
            <a:endParaRPr lang="en-US" sz="2400" dirty="0">
              <a:solidFill>
                <a:srgbClr val="C00000"/>
              </a:solidFill>
            </a:endParaRPr>
          </a:p>
          <a:p>
            <a:pPr marL="342900" indent="-342900">
              <a:buFont typeface="Arial" panose="020B0604020202020204" pitchFamily="34" charset="0"/>
              <a:buChar char="•"/>
            </a:pPr>
            <a:r>
              <a:rPr lang="tr-TR" sz="2400" dirty="0">
                <a:solidFill>
                  <a:srgbClr val="C00000"/>
                </a:solidFill>
              </a:rPr>
              <a:t>Kanunla her şehirde kurulmak zorundadır.</a:t>
            </a:r>
            <a:endParaRPr lang="en-US" sz="2400" dirty="0">
              <a:solidFill>
                <a:srgbClr val="C00000"/>
              </a:solidFill>
            </a:endParaRPr>
          </a:p>
        </p:txBody>
      </p:sp>
    </p:spTree>
    <p:extLst>
      <p:ext uri="{BB962C8B-B14F-4D97-AF65-F5344CB8AC3E}">
        <p14:creationId xmlns="" xmlns:p14="http://schemas.microsoft.com/office/powerpoint/2010/main" val="68189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ismail\Desktop\HAYVANLAR\Hayvanlari-Koruma-Gunu-5.jpg"/>
          <p:cNvPicPr>
            <a:picLocks noChangeAspect="1" noChangeArrowheads="1"/>
          </p:cNvPicPr>
          <p:nvPr/>
        </p:nvPicPr>
        <p:blipFill>
          <a:blip r:embed="rId2"/>
          <a:srcRect/>
          <a:stretch>
            <a:fillRect/>
          </a:stretch>
        </p:blipFill>
        <p:spPr bwMode="auto">
          <a:xfrm>
            <a:off x="285720" y="-1"/>
            <a:ext cx="8415368" cy="671514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rot="20573099">
            <a:off x="6040349" y="1514580"/>
            <a:ext cx="3414647" cy="4647371"/>
          </a:xfrm>
          <a:prstGeom prst="rect">
            <a:avLst/>
          </a:prstGeom>
        </p:spPr>
      </p:pic>
      <p:sp>
        <p:nvSpPr>
          <p:cNvPr id="4" name="Rectangle 3"/>
          <p:cNvSpPr/>
          <p:nvPr/>
        </p:nvSpPr>
        <p:spPr>
          <a:xfrm>
            <a:off x="0" y="1243787"/>
            <a:ext cx="5724128" cy="5016758"/>
          </a:xfrm>
          <a:prstGeom prst="rect">
            <a:avLst/>
          </a:prstGeom>
        </p:spPr>
        <p:txBody>
          <a:bodyPr wrap="square">
            <a:spAutoFit/>
          </a:bodyPr>
          <a:lstStyle/>
          <a:p>
            <a:r>
              <a:rPr lang="en-US" sz="2000" dirty="0" err="1" smtClean="0">
                <a:solidFill>
                  <a:srgbClr val="C00000"/>
                </a:solidFill>
              </a:rPr>
              <a:t>Yasaklanan</a:t>
            </a:r>
            <a:r>
              <a:rPr lang="en-US" sz="2000" dirty="0" smtClean="0">
                <a:solidFill>
                  <a:srgbClr val="C00000"/>
                </a:solidFill>
              </a:rPr>
              <a:t> </a:t>
            </a:r>
            <a:r>
              <a:rPr lang="en-US" sz="2000" dirty="0" err="1">
                <a:solidFill>
                  <a:srgbClr val="C00000"/>
                </a:solidFill>
              </a:rPr>
              <a:t>fiiller</a:t>
            </a:r>
            <a:r>
              <a:rPr lang="en-US" sz="2000" dirty="0">
                <a:solidFill>
                  <a:srgbClr val="C00000"/>
                </a:solidFill>
              </a:rPr>
              <a:t> </a:t>
            </a:r>
            <a:r>
              <a:rPr lang="en-US" sz="2000" dirty="0" err="1" smtClean="0">
                <a:solidFill>
                  <a:srgbClr val="C00000"/>
                </a:solidFill>
              </a:rPr>
              <a:t>arasında</a:t>
            </a:r>
            <a:r>
              <a:rPr lang="tr-TR" sz="2000" dirty="0" smtClean="0">
                <a:solidFill>
                  <a:srgbClr val="C00000"/>
                </a:solidFill>
              </a:rPr>
              <a:t>:</a:t>
            </a:r>
          </a:p>
          <a:p>
            <a:r>
              <a:rPr lang="en-US" sz="2000" dirty="0" smtClean="0">
                <a:solidFill>
                  <a:srgbClr val="C00000"/>
                </a:solidFill>
              </a:rPr>
              <a:t> </a:t>
            </a:r>
            <a:endParaRPr lang="tr-TR" sz="2000" i="1" dirty="0">
              <a:solidFill>
                <a:srgbClr val="C00000"/>
              </a:solidFill>
            </a:endParaRPr>
          </a:p>
          <a:p>
            <a:pPr marL="342900" indent="-342900">
              <a:buFont typeface="Wingdings" panose="05000000000000000000" pitchFamily="2" charset="2"/>
              <a:buChar char="ü"/>
            </a:pPr>
            <a:r>
              <a:rPr lang="en-US" sz="2000" i="1" dirty="0" err="1" smtClean="0">
                <a:solidFill>
                  <a:srgbClr val="C00000"/>
                </a:solidFill>
              </a:rPr>
              <a:t>hayvanlara</a:t>
            </a:r>
            <a:r>
              <a:rPr lang="en-US" sz="2000" i="1" dirty="0" smtClean="0">
                <a:solidFill>
                  <a:srgbClr val="C00000"/>
                </a:solidFill>
              </a:rPr>
              <a:t> </a:t>
            </a:r>
            <a:r>
              <a:rPr lang="en-US" sz="2000" i="1" dirty="0" err="1">
                <a:solidFill>
                  <a:srgbClr val="C00000"/>
                </a:solidFill>
              </a:rPr>
              <a:t>kasıtlı</a:t>
            </a:r>
            <a:r>
              <a:rPr lang="en-US" sz="2000" i="1" dirty="0">
                <a:solidFill>
                  <a:srgbClr val="C00000"/>
                </a:solidFill>
              </a:rPr>
              <a:t> </a:t>
            </a:r>
            <a:r>
              <a:rPr lang="en-US" sz="2000" i="1" dirty="0" err="1" smtClean="0">
                <a:solidFill>
                  <a:srgbClr val="C00000"/>
                </a:solidFill>
              </a:rPr>
              <a:t>olarak</a:t>
            </a:r>
            <a:r>
              <a:rPr lang="tr-TR" sz="2000" i="1" dirty="0">
                <a:solidFill>
                  <a:srgbClr val="C00000"/>
                </a:solidFill>
              </a:rPr>
              <a:t> </a:t>
            </a:r>
            <a:r>
              <a:rPr lang="en-US" sz="2000" i="1" dirty="0" err="1" smtClean="0">
                <a:solidFill>
                  <a:srgbClr val="C00000"/>
                </a:solidFill>
              </a:rPr>
              <a:t>kötü</a:t>
            </a:r>
            <a:r>
              <a:rPr lang="en-US" sz="2000" i="1" dirty="0" smtClean="0">
                <a:solidFill>
                  <a:srgbClr val="C00000"/>
                </a:solidFill>
              </a:rPr>
              <a:t> </a:t>
            </a:r>
            <a:r>
              <a:rPr lang="en-US" sz="2000" i="1" dirty="0" err="1">
                <a:solidFill>
                  <a:srgbClr val="C00000"/>
                </a:solidFill>
              </a:rPr>
              <a:t>davranmak</a:t>
            </a:r>
            <a:r>
              <a:rPr lang="en-US" sz="2000" i="1" dirty="0">
                <a:solidFill>
                  <a:srgbClr val="C00000"/>
                </a:solidFill>
              </a:rPr>
              <a:t>, </a:t>
            </a:r>
            <a:r>
              <a:rPr lang="en-US" sz="2000" i="1" dirty="0" err="1">
                <a:solidFill>
                  <a:srgbClr val="C00000"/>
                </a:solidFill>
              </a:rPr>
              <a:t>acımasız</a:t>
            </a:r>
            <a:r>
              <a:rPr lang="en-US" sz="2000" i="1" dirty="0">
                <a:solidFill>
                  <a:srgbClr val="C00000"/>
                </a:solidFill>
              </a:rPr>
              <a:t> </a:t>
            </a:r>
            <a:r>
              <a:rPr lang="en-US" sz="2000" i="1" dirty="0" err="1">
                <a:solidFill>
                  <a:srgbClr val="C00000"/>
                </a:solidFill>
              </a:rPr>
              <a:t>ve</a:t>
            </a:r>
            <a:r>
              <a:rPr lang="en-US" sz="2000" i="1" dirty="0">
                <a:solidFill>
                  <a:srgbClr val="C00000"/>
                </a:solidFill>
              </a:rPr>
              <a:t> </a:t>
            </a:r>
            <a:r>
              <a:rPr lang="en-US" sz="2000" i="1" dirty="0" err="1">
                <a:solidFill>
                  <a:srgbClr val="C00000"/>
                </a:solidFill>
              </a:rPr>
              <a:t>zalimce</a:t>
            </a:r>
            <a:r>
              <a:rPr lang="en-US" sz="2000" i="1" dirty="0">
                <a:solidFill>
                  <a:srgbClr val="C00000"/>
                </a:solidFill>
              </a:rPr>
              <a:t> </a:t>
            </a:r>
            <a:r>
              <a:rPr lang="en-US" sz="2000" i="1" dirty="0" err="1">
                <a:solidFill>
                  <a:srgbClr val="C00000"/>
                </a:solidFill>
              </a:rPr>
              <a:t>işlem</a:t>
            </a:r>
            <a:r>
              <a:rPr lang="en-US" sz="2000" i="1" dirty="0">
                <a:solidFill>
                  <a:srgbClr val="C00000"/>
                </a:solidFill>
              </a:rPr>
              <a:t> </a:t>
            </a:r>
            <a:r>
              <a:rPr lang="en-US" sz="2000" i="1" dirty="0" err="1" smtClean="0">
                <a:solidFill>
                  <a:srgbClr val="C00000"/>
                </a:solidFill>
              </a:rPr>
              <a:t>yapmak</a:t>
            </a:r>
            <a:r>
              <a:rPr lang="en-US" sz="2000" i="1" dirty="0" smtClean="0">
                <a:solidFill>
                  <a:srgbClr val="C00000"/>
                </a:solidFill>
              </a:rPr>
              <a:t>,</a:t>
            </a:r>
            <a:r>
              <a:rPr lang="tr-TR" sz="2000" i="1" dirty="0" smtClean="0">
                <a:solidFill>
                  <a:srgbClr val="C00000"/>
                </a:solidFill>
              </a:rPr>
              <a:t> </a:t>
            </a:r>
            <a:r>
              <a:rPr lang="en-US" sz="2000" i="1" dirty="0" err="1" smtClean="0">
                <a:solidFill>
                  <a:srgbClr val="C00000"/>
                </a:solidFill>
              </a:rPr>
              <a:t>dövmek</a:t>
            </a:r>
            <a:r>
              <a:rPr lang="en-US" sz="2000" i="1" dirty="0" smtClean="0">
                <a:solidFill>
                  <a:srgbClr val="C00000"/>
                </a:solidFill>
              </a:rPr>
              <a:t>,</a:t>
            </a:r>
            <a:endParaRPr lang="tr-TR" sz="2000" i="1" dirty="0" smtClean="0">
              <a:solidFill>
                <a:srgbClr val="C00000"/>
              </a:solidFill>
            </a:endParaRPr>
          </a:p>
          <a:p>
            <a:pPr marL="342900" indent="-342900">
              <a:buFont typeface="Wingdings" panose="05000000000000000000" pitchFamily="2" charset="2"/>
              <a:buChar char="ü"/>
            </a:pPr>
            <a:r>
              <a:rPr lang="en-US" sz="2000" i="1" dirty="0" err="1" smtClean="0">
                <a:solidFill>
                  <a:srgbClr val="C00000"/>
                </a:solidFill>
              </a:rPr>
              <a:t>aç</a:t>
            </a:r>
            <a:r>
              <a:rPr lang="en-US" sz="2000" i="1" dirty="0" smtClean="0">
                <a:solidFill>
                  <a:srgbClr val="C00000"/>
                </a:solidFill>
              </a:rPr>
              <a:t> </a:t>
            </a:r>
            <a:r>
              <a:rPr lang="en-US" sz="2000" i="1" dirty="0" err="1">
                <a:solidFill>
                  <a:srgbClr val="C00000"/>
                </a:solidFill>
              </a:rPr>
              <a:t>ve</a:t>
            </a:r>
            <a:r>
              <a:rPr lang="en-US" sz="2000" i="1" dirty="0">
                <a:solidFill>
                  <a:srgbClr val="C00000"/>
                </a:solidFill>
              </a:rPr>
              <a:t> </a:t>
            </a:r>
            <a:r>
              <a:rPr lang="en-US" sz="2000" i="1" dirty="0" err="1">
                <a:solidFill>
                  <a:srgbClr val="C00000"/>
                </a:solidFill>
              </a:rPr>
              <a:t>susuz</a:t>
            </a:r>
            <a:r>
              <a:rPr lang="en-US" sz="2000" i="1" dirty="0">
                <a:solidFill>
                  <a:srgbClr val="C00000"/>
                </a:solidFill>
              </a:rPr>
              <a:t> </a:t>
            </a:r>
            <a:r>
              <a:rPr lang="en-US" sz="2000" i="1" dirty="0" err="1">
                <a:solidFill>
                  <a:srgbClr val="C00000"/>
                </a:solidFill>
              </a:rPr>
              <a:t>bırakmak</a:t>
            </a:r>
            <a:r>
              <a:rPr lang="en-US" sz="2000" i="1" dirty="0">
                <a:solidFill>
                  <a:srgbClr val="C00000"/>
                </a:solidFill>
              </a:rPr>
              <a:t>, </a:t>
            </a:r>
            <a:endParaRPr lang="tr-TR" sz="2000" i="1" dirty="0" smtClean="0">
              <a:solidFill>
                <a:srgbClr val="C00000"/>
              </a:solidFill>
            </a:endParaRPr>
          </a:p>
          <a:p>
            <a:pPr marL="342900" indent="-342900">
              <a:buFont typeface="Wingdings" panose="05000000000000000000" pitchFamily="2" charset="2"/>
              <a:buChar char="ü"/>
            </a:pPr>
            <a:r>
              <a:rPr lang="en-US" sz="2000" i="1" dirty="0" err="1" smtClean="0">
                <a:solidFill>
                  <a:srgbClr val="C00000"/>
                </a:solidFill>
              </a:rPr>
              <a:t>aşırı</a:t>
            </a:r>
            <a:r>
              <a:rPr lang="en-US" sz="2000" i="1" dirty="0" smtClean="0">
                <a:solidFill>
                  <a:srgbClr val="C00000"/>
                </a:solidFill>
              </a:rPr>
              <a:t> </a:t>
            </a:r>
            <a:r>
              <a:rPr lang="en-US" sz="2000" i="1" dirty="0" err="1">
                <a:solidFill>
                  <a:srgbClr val="C00000"/>
                </a:solidFill>
              </a:rPr>
              <a:t>soğuğa</a:t>
            </a:r>
            <a:r>
              <a:rPr lang="en-US" sz="2000" i="1" dirty="0">
                <a:solidFill>
                  <a:srgbClr val="C00000"/>
                </a:solidFill>
              </a:rPr>
              <a:t> </a:t>
            </a:r>
            <a:r>
              <a:rPr lang="en-US" sz="2000" i="1" dirty="0" err="1">
                <a:solidFill>
                  <a:srgbClr val="C00000"/>
                </a:solidFill>
              </a:rPr>
              <a:t>ve</a:t>
            </a:r>
            <a:r>
              <a:rPr lang="en-US" sz="2000" i="1" dirty="0">
                <a:solidFill>
                  <a:srgbClr val="C00000"/>
                </a:solidFill>
              </a:rPr>
              <a:t> </a:t>
            </a:r>
            <a:r>
              <a:rPr lang="en-US" sz="2000" i="1" dirty="0" err="1" smtClean="0">
                <a:solidFill>
                  <a:srgbClr val="C00000"/>
                </a:solidFill>
              </a:rPr>
              <a:t>sıcağa</a:t>
            </a:r>
            <a:r>
              <a:rPr lang="tr-TR" sz="2000" i="1" dirty="0">
                <a:solidFill>
                  <a:srgbClr val="C00000"/>
                </a:solidFill>
              </a:rPr>
              <a:t> </a:t>
            </a:r>
            <a:r>
              <a:rPr lang="en-US" sz="2000" i="1" dirty="0" err="1" smtClean="0">
                <a:solidFill>
                  <a:srgbClr val="C00000"/>
                </a:solidFill>
              </a:rPr>
              <a:t>maruz</a:t>
            </a:r>
            <a:r>
              <a:rPr lang="en-US" sz="2000" i="1" dirty="0" smtClean="0">
                <a:solidFill>
                  <a:srgbClr val="C00000"/>
                </a:solidFill>
              </a:rPr>
              <a:t> </a:t>
            </a:r>
            <a:r>
              <a:rPr lang="en-US" sz="2000" i="1" dirty="0" err="1">
                <a:solidFill>
                  <a:srgbClr val="C00000"/>
                </a:solidFill>
              </a:rPr>
              <a:t>bırakmak</a:t>
            </a:r>
            <a:r>
              <a:rPr lang="en-US" sz="2000" i="1" dirty="0">
                <a:solidFill>
                  <a:srgbClr val="C00000"/>
                </a:solidFill>
              </a:rPr>
              <a:t>, </a:t>
            </a:r>
            <a:r>
              <a:rPr lang="en-US" sz="2000" i="1" dirty="0" err="1">
                <a:solidFill>
                  <a:srgbClr val="C00000"/>
                </a:solidFill>
              </a:rPr>
              <a:t>bakımlarını</a:t>
            </a:r>
            <a:r>
              <a:rPr lang="en-US" sz="2000" i="1" dirty="0">
                <a:solidFill>
                  <a:srgbClr val="C00000"/>
                </a:solidFill>
              </a:rPr>
              <a:t> </a:t>
            </a:r>
            <a:r>
              <a:rPr lang="en-US" sz="2000" i="1" dirty="0" err="1">
                <a:solidFill>
                  <a:srgbClr val="C00000"/>
                </a:solidFill>
              </a:rPr>
              <a:t>ihmal</a:t>
            </a:r>
            <a:r>
              <a:rPr lang="en-US" sz="2000" i="1" dirty="0">
                <a:solidFill>
                  <a:srgbClr val="C00000"/>
                </a:solidFill>
              </a:rPr>
              <a:t> </a:t>
            </a:r>
            <a:r>
              <a:rPr lang="en-US" sz="2000" i="1" dirty="0" err="1">
                <a:solidFill>
                  <a:srgbClr val="C00000"/>
                </a:solidFill>
              </a:rPr>
              <a:t>etmek</a:t>
            </a:r>
            <a:r>
              <a:rPr lang="en-US" sz="2000" i="1" dirty="0">
                <a:solidFill>
                  <a:srgbClr val="C00000"/>
                </a:solidFill>
              </a:rPr>
              <a:t>, </a:t>
            </a:r>
            <a:endParaRPr lang="tr-TR" sz="2000" i="1" dirty="0" smtClean="0">
              <a:solidFill>
                <a:srgbClr val="C00000"/>
              </a:solidFill>
            </a:endParaRPr>
          </a:p>
          <a:p>
            <a:pPr marL="342900" indent="-342900">
              <a:buFont typeface="Wingdings" panose="05000000000000000000" pitchFamily="2" charset="2"/>
              <a:buChar char="ü"/>
            </a:pPr>
            <a:r>
              <a:rPr lang="en-US" sz="2000" i="1" dirty="0" err="1" smtClean="0">
                <a:solidFill>
                  <a:srgbClr val="C00000"/>
                </a:solidFill>
              </a:rPr>
              <a:t>fiziksel</a:t>
            </a:r>
            <a:r>
              <a:rPr lang="en-US" sz="2000" i="1" dirty="0" smtClean="0">
                <a:solidFill>
                  <a:srgbClr val="C00000"/>
                </a:solidFill>
              </a:rPr>
              <a:t> </a:t>
            </a:r>
            <a:r>
              <a:rPr lang="en-US" sz="2000" i="1" dirty="0" err="1" smtClean="0">
                <a:solidFill>
                  <a:srgbClr val="C00000"/>
                </a:solidFill>
              </a:rPr>
              <a:t>ve</a:t>
            </a:r>
            <a:r>
              <a:rPr lang="tr-TR" sz="2000" i="1" dirty="0">
                <a:solidFill>
                  <a:srgbClr val="C00000"/>
                </a:solidFill>
              </a:rPr>
              <a:t> </a:t>
            </a:r>
            <a:r>
              <a:rPr lang="en-US" sz="2000" i="1" dirty="0" err="1" smtClean="0">
                <a:solidFill>
                  <a:srgbClr val="C00000"/>
                </a:solidFill>
              </a:rPr>
              <a:t>psikolojik</a:t>
            </a:r>
            <a:r>
              <a:rPr lang="en-US" sz="2000" i="1" dirty="0" smtClean="0">
                <a:solidFill>
                  <a:srgbClr val="C00000"/>
                </a:solidFill>
              </a:rPr>
              <a:t> </a:t>
            </a:r>
            <a:r>
              <a:rPr lang="en-US" sz="2000" i="1" dirty="0" err="1">
                <a:solidFill>
                  <a:srgbClr val="C00000"/>
                </a:solidFill>
              </a:rPr>
              <a:t>acı</a:t>
            </a:r>
            <a:r>
              <a:rPr lang="en-US" sz="2000" i="1" dirty="0">
                <a:solidFill>
                  <a:srgbClr val="C00000"/>
                </a:solidFill>
              </a:rPr>
              <a:t> </a:t>
            </a:r>
            <a:r>
              <a:rPr lang="en-US" sz="2000" i="1" dirty="0" err="1" smtClean="0">
                <a:solidFill>
                  <a:srgbClr val="C00000"/>
                </a:solidFill>
              </a:rPr>
              <a:t>çektirmek</a:t>
            </a:r>
            <a:r>
              <a:rPr lang="tr-TR" sz="2000" i="1" dirty="0" smtClean="0">
                <a:solidFill>
                  <a:srgbClr val="C00000"/>
                </a:solidFill>
              </a:rPr>
              <a:t>,</a:t>
            </a:r>
            <a:endParaRPr lang="tr-TR" sz="2000" dirty="0">
              <a:solidFill>
                <a:srgbClr val="C00000"/>
              </a:solidFill>
            </a:endParaRPr>
          </a:p>
          <a:p>
            <a:pPr marL="342900" indent="-342900">
              <a:buFont typeface="Wingdings" panose="05000000000000000000" pitchFamily="2" charset="2"/>
              <a:buChar char="ü"/>
            </a:pPr>
            <a:r>
              <a:rPr lang="tr-TR" sz="2000" dirty="0" err="1">
                <a:solidFill>
                  <a:srgbClr val="C00000"/>
                </a:solidFill>
              </a:rPr>
              <a:t>h</a:t>
            </a:r>
            <a:r>
              <a:rPr lang="en-US" sz="2000" dirty="0" err="1" smtClean="0">
                <a:solidFill>
                  <a:srgbClr val="C00000"/>
                </a:solidFill>
              </a:rPr>
              <a:t>ayvanı</a:t>
            </a:r>
            <a:r>
              <a:rPr lang="en-US" sz="2000" dirty="0" smtClean="0">
                <a:solidFill>
                  <a:srgbClr val="C00000"/>
                </a:solidFill>
              </a:rPr>
              <a:t> </a:t>
            </a:r>
            <a:r>
              <a:rPr lang="en-US" sz="2000" dirty="0" err="1" smtClean="0">
                <a:solidFill>
                  <a:srgbClr val="C00000"/>
                </a:solidFill>
              </a:rPr>
              <a:t>gücünü</a:t>
            </a:r>
            <a:r>
              <a:rPr lang="tr-TR" sz="2000" dirty="0">
                <a:solidFill>
                  <a:srgbClr val="C00000"/>
                </a:solidFill>
              </a:rPr>
              <a:t> </a:t>
            </a:r>
            <a:r>
              <a:rPr lang="en-US" sz="2000" dirty="0" err="1" smtClean="0">
                <a:solidFill>
                  <a:srgbClr val="C00000"/>
                </a:solidFill>
              </a:rPr>
              <a:t>aşan</a:t>
            </a:r>
            <a:r>
              <a:rPr lang="en-US" sz="2000" dirty="0" smtClean="0">
                <a:solidFill>
                  <a:srgbClr val="C00000"/>
                </a:solidFill>
              </a:rPr>
              <a:t> </a:t>
            </a:r>
            <a:r>
              <a:rPr lang="en-US" sz="2000" dirty="0" err="1">
                <a:solidFill>
                  <a:srgbClr val="C00000"/>
                </a:solidFill>
              </a:rPr>
              <a:t>fiillere</a:t>
            </a:r>
            <a:r>
              <a:rPr lang="en-US" sz="2000" dirty="0">
                <a:solidFill>
                  <a:srgbClr val="C00000"/>
                </a:solidFill>
              </a:rPr>
              <a:t> </a:t>
            </a:r>
            <a:r>
              <a:rPr lang="en-US" sz="2000" dirty="0" err="1" smtClean="0">
                <a:solidFill>
                  <a:srgbClr val="C00000"/>
                </a:solidFill>
              </a:rPr>
              <a:t>zorlamak</a:t>
            </a:r>
            <a:r>
              <a:rPr lang="tr-TR" sz="2000" dirty="0">
                <a:solidFill>
                  <a:srgbClr val="C00000"/>
                </a:solidFill>
              </a:rPr>
              <a:t>,</a:t>
            </a:r>
            <a:r>
              <a:rPr lang="en-US" sz="2000" dirty="0" smtClean="0">
                <a:solidFill>
                  <a:srgbClr val="C00000"/>
                </a:solidFill>
              </a:rPr>
              <a:t> </a:t>
            </a:r>
            <a:endParaRPr lang="tr-TR" sz="2000" dirty="0" smtClean="0">
              <a:solidFill>
                <a:srgbClr val="C00000"/>
              </a:solidFill>
            </a:endParaRPr>
          </a:p>
          <a:p>
            <a:pPr marL="342900" indent="-342900">
              <a:buFont typeface="Wingdings" panose="05000000000000000000" pitchFamily="2" charset="2"/>
              <a:buChar char="ü"/>
            </a:pPr>
            <a:r>
              <a:rPr lang="en-US" sz="2000" dirty="0" err="1" smtClean="0">
                <a:solidFill>
                  <a:srgbClr val="C00000"/>
                </a:solidFill>
              </a:rPr>
              <a:t>eğitim</a:t>
            </a:r>
            <a:r>
              <a:rPr lang="en-US" sz="2000" dirty="0" smtClean="0">
                <a:solidFill>
                  <a:srgbClr val="C00000"/>
                </a:solidFill>
              </a:rPr>
              <a:t> </a:t>
            </a:r>
            <a:r>
              <a:rPr lang="en-US" sz="2000" dirty="0" err="1">
                <a:solidFill>
                  <a:srgbClr val="C00000"/>
                </a:solidFill>
              </a:rPr>
              <a:t>almamış</a:t>
            </a:r>
            <a:r>
              <a:rPr lang="en-US" sz="2000" dirty="0">
                <a:solidFill>
                  <a:srgbClr val="C00000"/>
                </a:solidFill>
              </a:rPr>
              <a:t> </a:t>
            </a:r>
            <a:r>
              <a:rPr lang="en-US" sz="2000" dirty="0" err="1">
                <a:solidFill>
                  <a:srgbClr val="C00000"/>
                </a:solidFill>
              </a:rPr>
              <a:t>ve</a:t>
            </a:r>
            <a:r>
              <a:rPr lang="en-US" sz="2000" dirty="0">
                <a:solidFill>
                  <a:srgbClr val="C00000"/>
                </a:solidFill>
              </a:rPr>
              <a:t> </a:t>
            </a:r>
            <a:r>
              <a:rPr lang="en-US" sz="2000" dirty="0" err="1" smtClean="0">
                <a:solidFill>
                  <a:srgbClr val="C00000"/>
                </a:solidFill>
              </a:rPr>
              <a:t>onaltı</a:t>
            </a:r>
            <a:r>
              <a:rPr lang="tr-TR" sz="2000" dirty="0">
                <a:solidFill>
                  <a:srgbClr val="C00000"/>
                </a:solidFill>
              </a:rPr>
              <a:t> </a:t>
            </a:r>
            <a:r>
              <a:rPr lang="en-US" sz="2000" dirty="0" err="1" smtClean="0">
                <a:solidFill>
                  <a:srgbClr val="C00000"/>
                </a:solidFill>
              </a:rPr>
              <a:t>yaşından</a:t>
            </a:r>
            <a:r>
              <a:rPr lang="en-US" sz="2000" dirty="0" smtClean="0">
                <a:solidFill>
                  <a:srgbClr val="C00000"/>
                </a:solidFill>
              </a:rPr>
              <a:t> </a:t>
            </a:r>
            <a:r>
              <a:rPr lang="en-US" sz="2000" dirty="0" err="1">
                <a:solidFill>
                  <a:srgbClr val="C00000"/>
                </a:solidFill>
              </a:rPr>
              <a:t>küçük</a:t>
            </a:r>
            <a:r>
              <a:rPr lang="en-US" sz="2000" dirty="0">
                <a:solidFill>
                  <a:srgbClr val="C00000"/>
                </a:solidFill>
              </a:rPr>
              <a:t> </a:t>
            </a:r>
            <a:r>
              <a:rPr lang="en-US" sz="2000" dirty="0" err="1">
                <a:solidFill>
                  <a:srgbClr val="C00000"/>
                </a:solidFill>
              </a:rPr>
              <a:t>kişilere</a:t>
            </a:r>
            <a:r>
              <a:rPr lang="en-US" sz="2000" dirty="0">
                <a:solidFill>
                  <a:srgbClr val="C00000"/>
                </a:solidFill>
              </a:rPr>
              <a:t> </a:t>
            </a:r>
            <a:r>
              <a:rPr lang="en-US" sz="2000" dirty="0" err="1">
                <a:solidFill>
                  <a:srgbClr val="C00000"/>
                </a:solidFill>
              </a:rPr>
              <a:t>ev</a:t>
            </a:r>
            <a:r>
              <a:rPr lang="en-US" sz="2000" dirty="0">
                <a:solidFill>
                  <a:srgbClr val="C00000"/>
                </a:solidFill>
              </a:rPr>
              <a:t> </a:t>
            </a:r>
            <a:r>
              <a:rPr lang="en-US" sz="2000" dirty="0" err="1">
                <a:solidFill>
                  <a:srgbClr val="C00000"/>
                </a:solidFill>
              </a:rPr>
              <a:t>ve</a:t>
            </a:r>
            <a:r>
              <a:rPr lang="en-US" sz="2000" dirty="0">
                <a:solidFill>
                  <a:srgbClr val="C00000"/>
                </a:solidFill>
              </a:rPr>
              <a:t> </a:t>
            </a:r>
            <a:r>
              <a:rPr lang="en-US" sz="2000" dirty="0" err="1">
                <a:solidFill>
                  <a:srgbClr val="C00000"/>
                </a:solidFill>
              </a:rPr>
              <a:t>süs</a:t>
            </a:r>
            <a:r>
              <a:rPr lang="en-US" sz="2000" dirty="0">
                <a:solidFill>
                  <a:srgbClr val="C00000"/>
                </a:solidFill>
              </a:rPr>
              <a:t> </a:t>
            </a:r>
            <a:r>
              <a:rPr lang="en-US" sz="2000" dirty="0" err="1">
                <a:solidFill>
                  <a:srgbClr val="C00000"/>
                </a:solidFill>
              </a:rPr>
              <a:t>hayvanı</a:t>
            </a:r>
            <a:r>
              <a:rPr lang="en-US" sz="2000" dirty="0">
                <a:solidFill>
                  <a:srgbClr val="C00000"/>
                </a:solidFill>
              </a:rPr>
              <a:t> </a:t>
            </a:r>
            <a:r>
              <a:rPr lang="en-US" sz="2000" dirty="0" err="1" smtClean="0">
                <a:solidFill>
                  <a:srgbClr val="C00000"/>
                </a:solidFill>
              </a:rPr>
              <a:t>satmak</a:t>
            </a:r>
            <a:r>
              <a:rPr lang="tr-TR" sz="2000" dirty="0">
                <a:solidFill>
                  <a:srgbClr val="C00000"/>
                </a:solidFill>
              </a:rPr>
              <a:t>,</a:t>
            </a:r>
            <a:r>
              <a:rPr lang="en-US" sz="2000" dirty="0" smtClean="0">
                <a:solidFill>
                  <a:srgbClr val="C00000"/>
                </a:solidFill>
              </a:rPr>
              <a:t> </a:t>
            </a:r>
            <a:endParaRPr lang="tr-TR" sz="2000" dirty="0" smtClean="0">
              <a:solidFill>
                <a:srgbClr val="C00000"/>
              </a:solidFill>
            </a:endParaRPr>
          </a:p>
          <a:p>
            <a:pPr marL="342900" indent="-342900">
              <a:buFont typeface="Wingdings" panose="05000000000000000000" pitchFamily="2" charset="2"/>
              <a:buChar char="ü"/>
            </a:pPr>
            <a:r>
              <a:rPr lang="tr-TR" sz="2000" dirty="0" err="1">
                <a:solidFill>
                  <a:srgbClr val="C00000"/>
                </a:solidFill>
              </a:rPr>
              <a:t>h</a:t>
            </a:r>
            <a:r>
              <a:rPr lang="en-US" sz="2000" dirty="0" err="1" smtClean="0">
                <a:solidFill>
                  <a:srgbClr val="C00000"/>
                </a:solidFill>
              </a:rPr>
              <a:t>ayvanları</a:t>
            </a:r>
            <a:r>
              <a:rPr lang="tr-TR" sz="2000" dirty="0" smtClean="0">
                <a:solidFill>
                  <a:srgbClr val="C00000"/>
                </a:solidFill>
              </a:rPr>
              <a:t> </a:t>
            </a:r>
            <a:r>
              <a:rPr lang="en-US" sz="2000" dirty="0" smtClean="0">
                <a:solidFill>
                  <a:srgbClr val="C00000"/>
                </a:solidFill>
              </a:rPr>
              <a:t>hasta</a:t>
            </a:r>
            <a:r>
              <a:rPr lang="en-US" sz="2000" dirty="0">
                <a:solidFill>
                  <a:srgbClr val="C00000"/>
                </a:solidFill>
              </a:rPr>
              <a:t>, </a:t>
            </a:r>
            <a:r>
              <a:rPr lang="en-US" sz="2000" dirty="0" err="1">
                <a:solidFill>
                  <a:srgbClr val="C00000"/>
                </a:solidFill>
              </a:rPr>
              <a:t>ileri</a:t>
            </a:r>
            <a:r>
              <a:rPr lang="en-US" sz="2000" dirty="0">
                <a:solidFill>
                  <a:srgbClr val="C00000"/>
                </a:solidFill>
              </a:rPr>
              <a:t> </a:t>
            </a:r>
            <a:r>
              <a:rPr lang="en-US" sz="2000" dirty="0" err="1">
                <a:solidFill>
                  <a:srgbClr val="C00000"/>
                </a:solidFill>
              </a:rPr>
              <a:t>gebe</a:t>
            </a:r>
            <a:r>
              <a:rPr lang="en-US" sz="2000" dirty="0">
                <a:solidFill>
                  <a:srgbClr val="C00000"/>
                </a:solidFill>
              </a:rPr>
              <a:t> </a:t>
            </a:r>
            <a:r>
              <a:rPr lang="en-US" sz="2000" dirty="0" err="1">
                <a:solidFill>
                  <a:srgbClr val="C00000"/>
                </a:solidFill>
              </a:rPr>
              <a:t>ve</a:t>
            </a:r>
            <a:r>
              <a:rPr lang="en-US" sz="2000" dirty="0">
                <a:solidFill>
                  <a:srgbClr val="C00000"/>
                </a:solidFill>
              </a:rPr>
              <a:t> </a:t>
            </a:r>
            <a:r>
              <a:rPr lang="en-US" sz="2000" dirty="0" err="1">
                <a:solidFill>
                  <a:srgbClr val="C00000"/>
                </a:solidFill>
              </a:rPr>
              <a:t>yeni</a:t>
            </a:r>
            <a:r>
              <a:rPr lang="en-US" sz="2000" dirty="0">
                <a:solidFill>
                  <a:srgbClr val="C00000"/>
                </a:solidFill>
              </a:rPr>
              <a:t> </a:t>
            </a:r>
            <a:r>
              <a:rPr lang="en-US" sz="2000" dirty="0" err="1">
                <a:solidFill>
                  <a:srgbClr val="C00000"/>
                </a:solidFill>
              </a:rPr>
              <a:t>ana</a:t>
            </a:r>
            <a:r>
              <a:rPr lang="en-US" sz="2000" dirty="0">
                <a:solidFill>
                  <a:srgbClr val="C00000"/>
                </a:solidFill>
              </a:rPr>
              <a:t> </a:t>
            </a:r>
            <a:r>
              <a:rPr lang="en-US" sz="2000" dirty="0" err="1">
                <a:solidFill>
                  <a:srgbClr val="C00000"/>
                </a:solidFill>
              </a:rPr>
              <a:t>iken</a:t>
            </a:r>
            <a:r>
              <a:rPr lang="en-US" sz="2000" dirty="0">
                <a:solidFill>
                  <a:srgbClr val="C00000"/>
                </a:solidFill>
              </a:rPr>
              <a:t> </a:t>
            </a:r>
            <a:r>
              <a:rPr lang="en-US" sz="2000" dirty="0" err="1">
                <a:solidFill>
                  <a:srgbClr val="C00000"/>
                </a:solidFill>
              </a:rPr>
              <a:t>çalıştırmak</a:t>
            </a:r>
            <a:r>
              <a:rPr lang="en-US" sz="2000" dirty="0" smtClean="0">
                <a:solidFill>
                  <a:srgbClr val="C00000"/>
                </a:solidFill>
              </a:rPr>
              <a:t>,</a:t>
            </a:r>
            <a:endParaRPr lang="en-US" sz="2000" dirty="0">
              <a:solidFill>
                <a:srgbClr val="C00000"/>
              </a:solidFill>
            </a:endParaRPr>
          </a:p>
          <a:p>
            <a:pPr marL="342900" indent="-342900">
              <a:buFont typeface="Wingdings" panose="05000000000000000000" pitchFamily="2" charset="2"/>
              <a:buChar char="ü"/>
            </a:pPr>
            <a:r>
              <a:rPr lang="en-US" sz="2000" dirty="0" err="1">
                <a:solidFill>
                  <a:srgbClr val="C00000"/>
                </a:solidFill>
              </a:rPr>
              <a:t>uygun</a:t>
            </a:r>
            <a:r>
              <a:rPr lang="en-US" sz="2000" dirty="0">
                <a:solidFill>
                  <a:srgbClr val="C00000"/>
                </a:solidFill>
              </a:rPr>
              <a:t> </a:t>
            </a:r>
            <a:r>
              <a:rPr lang="en-US" sz="2000" dirty="0" err="1">
                <a:solidFill>
                  <a:srgbClr val="C00000"/>
                </a:solidFill>
              </a:rPr>
              <a:t>olmayan</a:t>
            </a:r>
            <a:r>
              <a:rPr lang="en-US" sz="2000" dirty="0">
                <a:solidFill>
                  <a:srgbClr val="C00000"/>
                </a:solidFill>
              </a:rPr>
              <a:t> </a:t>
            </a:r>
            <a:r>
              <a:rPr lang="en-US" sz="2000" dirty="0" err="1">
                <a:solidFill>
                  <a:srgbClr val="C00000"/>
                </a:solidFill>
              </a:rPr>
              <a:t>koşullarda</a:t>
            </a:r>
            <a:r>
              <a:rPr lang="en-US" sz="2000" dirty="0">
                <a:solidFill>
                  <a:srgbClr val="C00000"/>
                </a:solidFill>
              </a:rPr>
              <a:t> </a:t>
            </a:r>
            <a:r>
              <a:rPr lang="en-US" sz="2000" dirty="0" err="1" smtClean="0">
                <a:solidFill>
                  <a:srgbClr val="C00000"/>
                </a:solidFill>
              </a:rPr>
              <a:t>barındırmak</a:t>
            </a:r>
            <a:r>
              <a:rPr lang="tr-TR" sz="2000" dirty="0" smtClean="0">
                <a:solidFill>
                  <a:srgbClr val="C00000"/>
                </a:solidFill>
              </a:rPr>
              <a:t>…</a:t>
            </a:r>
            <a:endParaRPr lang="tr-TR" sz="2000" dirty="0">
              <a:solidFill>
                <a:srgbClr val="C00000"/>
              </a:solidFill>
            </a:endParaRPr>
          </a:p>
          <a:p>
            <a:pPr marL="342900" indent="-342900">
              <a:buFont typeface="Wingdings" panose="05000000000000000000" pitchFamily="2" charset="2"/>
              <a:buChar char="ü"/>
            </a:pPr>
            <a:endParaRPr lang="en-US" sz="2000" dirty="0">
              <a:solidFill>
                <a:srgbClr val="C00000"/>
              </a:solidFill>
            </a:endParaRPr>
          </a:p>
          <a:p>
            <a:r>
              <a:rPr lang="tr-TR" sz="2000" dirty="0">
                <a:solidFill>
                  <a:srgbClr val="C00000"/>
                </a:solidFill>
              </a:rPr>
              <a:t>g</a:t>
            </a:r>
            <a:r>
              <a:rPr lang="tr-TR" sz="2000" dirty="0" smtClean="0">
                <a:solidFill>
                  <a:srgbClr val="C00000"/>
                </a:solidFill>
              </a:rPr>
              <a:t>ibi fiiller vardır</a:t>
            </a:r>
            <a:r>
              <a:rPr lang="en-US" sz="2000" dirty="0" smtClean="0">
                <a:solidFill>
                  <a:srgbClr val="C00000"/>
                </a:solidFill>
              </a:rPr>
              <a:t>.</a:t>
            </a:r>
            <a:endParaRPr lang="en-US" sz="2000" dirty="0">
              <a:solidFill>
                <a:srgbClr val="C00000"/>
              </a:solidFill>
            </a:endParaRPr>
          </a:p>
        </p:txBody>
      </p:sp>
      <p:sp>
        <p:nvSpPr>
          <p:cNvPr id="3" name="Rectangle 2"/>
          <p:cNvSpPr/>
          <p:nvPr/>
        </p:nvSpPr>
        <p:spPr>
          <a:xfrm>
            <a:off x="0" y="281068"/>
            <a:ext cx="8460432" cy="523220"/>
          </a:xfrm>
          <a:prstGeom prst="rect">
            <a:avLst/>
          </a:prstGeom>
        </p:spPr>
        <p:txBody>
          <a:bodyPr wrap="square">
            <a:spAutoFit/>
          </a:bodyPr>
          <a:lstStyle/>
          <a:p>
            <a:r>
              <a:rPr lang="en-US" sz="2800" b="1" dirty="0" err="1">
                <a:solidFill>
                  <a:srgbClr val="C00000"/>
                </a:solidFill>
              </a:rPr>
              <a:t>Hayvanları</a:t>
            </a:r>
            <a:r>
              <a:rPr lang="tr-TR" sz="2800" b="1" dirty="0">
                <a:solidFill>
                  <a:srgbClr val="C00000"/>
                </a:solidFill>
              </a:rPr>
              <a:t> </a:t>
            </a:r>
            <a:r>
              <a:rPr lang="en-US" sz="2800" b="1" dirty="0" err="1">
                <a:solidFill>
                  <a:srgbClr val="C00000"/>
                </a:solidFill>
              </a:rPr>
              <a:t>Koruma</a:t>
            </a:r>
            <a:r>
              <a:rPr lang="en-US" sz="2800" b="1" dirty="0">
                <a:solidFill>
                  <a:srgbClr val="C00000"/>
                </a:solidFill>
              </a:rPr>
              <a:t> </a:t>
            </a:r>
            <a:r>
              <a:rPr lang="en-US" sz="2800" b="1" dirty="0" err="1">
                <a:solidFill>
                  <a:srgbClr val="C00000"/>
                </a:solidFill>
              </a:rPr>
              <a:t>Kanunu</a:t>
            </a:r>
            <a:r>
              <a:rPr lang="tr-TR" sz="2800" b="1" dirty="0">
                <a:solidFill>
                  <a:srgbClr val="C00000"/>
                </a:solidFill>
              </a:rPr>
              <a:t> Çerçevesinde;</a:t>
            </a:r>
            <a:endParaRPr lang="tr-TR" sz="2800" b="1" dirty="0">
              <a:solidFill>
                <a:srgbClr val="C00000"/>
              </a:solidFill>
              <a:latin typeface="Calibri" panose="020F0502020204030204" pitchFamily="34" charset="0"/>
            </a:endParaRPr>
          </a:p>
        </p:txBody>
      </p:sp>
    </p:spTree>
    <p:extLst>
      <p:ext uri="{BB962C8B-B14F-4D97-AF65-F5344CB8AC3E}">
        <p14:creationId xmlns="" xmlns:p14="http://schemas.microsoft.com/office/powerpoint/2010/main" val="106191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ismail\Desktop\HAYVANLAR\Hayvanlari-Koruma-Gunu-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ismail\Desktop\HAYVANLAR\hayvanlar-ölmesin_328496.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3999" cy="6858000"/>
          </a:xfrm>
          <a:prstGeom prst="rect">
            <a:avLst/>
          </a:prstGeom>
        </p:spPr>
      </p:pic>
      <p:sp>
        <p:nvSpPr>
          <p:cNvPr id="4" name="Metin kutusu 3"/>
          <p:cNvSpPr txBox="1"/>
          <p:nvPr/>
        </p:nvSpPr>
        <p:spPr>
          <a:xfrm>
            <a:off x="-1429" y="0"/>
            <a:ext cx="9144000" cy="707886"/>
          </a:xfrm>
          <a:prstGeom prst="rect">
            <a:avLst/>
          </a:prstGeom>
          <a:noFill/>
        </p:spPr>
        <p:txBody>
          <a:bodyPr wrap="square" rtlCol="0">
            <a:spAutoFit/>
          </a:bodyPr>
          <a:lstStyle/>
          <a:p>
            <a:pPr algn="ctr"/>
            <a:r>
              <a:rPr lang="tr-TR" sz="4000" dirty="0" smtClean="0">
                <a:solidFill>
                  <a:schemeClr val="bg1"/>
                </a:solidFill>
              </a:rPr>
              <a:t>SUNUMUN AMACI</a:t>
            </a:r>
            <a:endParaRPr lang="tr-TR" sz="4000" dirty="0">
              <a:solidFill>
                <a:schemeClr val="bg1"/>
              </a:solidFill>
            </a:endParaRPr>
          </a:p>
        </p:txBody>
      </p:sp>
      <p:sp>
        <p:nvSpPr>
          <p:cNvPr id="5" name="Metin kutusu 4"/>
          <p:cNvSpPr txBox="1"/>
          <p:nvPr/>
        </p:nvSpPr>
        <p:spPr>
          <a:xfrm>
            <a:off x="-40676" y="1988840"/>
            <a:ext cx="9184675" cy="1015663"/>
          </a:xfrm>
          <a:prstGeom prst="rect">
            <a:avLst/>
          </a:prstGeom>
          <a:solidFill>
            <a:srgbClr val="FF0000">
              <a:alpha val="15000"/>
            </a:srgbClr>
          </a:solidFill>
        </p:spPr>
        <p:txBody>
          <a:bodyPr wrap="square" rtlCol="0">
            <a:spAutoFit/>
          </a:bodyPr>
          <a:lstStyle/>
          <a:p>
            <a:pPr algn="ctr"/>
            <a:r>
              <a:rPr lang="tr-TR" sz="6000" b="1" dirty="0">
                <a:solidFill>
                  <a:srgbClr val="FF0000"/>
                </a:solidFill>
              </a:rPr>
              <a:t>“Dünya Hepimizindir</a:t>
            </a:r>
            <a:r>
              <a:rPr lang="tr-TR" sz="6000" b="1" dirty="0" smtClean="0">
                <a:solidFill>
                  <a:srgbClr val="FF0000"/>
                </a:solidFill>
              </a:rPr>
              <a:t>”</a:t>
            </a:r>
          </a:p>
        </p:txBody>
      </p:sp>
      <p:sp>
        <p:nvSpPr>
          <p:cNvPr id="6" name="Metin kutusu 5"/>
          <p:cNvSpPr txBox="1"/>
          <p:nvPr/>
        </p:nvSpPr>
        <p:spPr>
          <a:xfrm>
            <a:off x="-9289" y="5473005"/>
            <a:ext cx="9153289" cy="1384995"/>
          </a:xfrm>
          <a:prstGeom prst="rect">
            <a:avLst/>
          </a:prstGeom>
          <a:solidFill>
            <a:srgbClr val="FF0000">
              <a:alpha val="10000"/>
            </a:srgbClr>
          </a:solidFill>
        </p:spPr>
        <p:txBody>
          <a:bodyPr wrap="square" rtlCol="0">
            <a:spAutoFit/>
          </a:bodyPr>
          <a:lstStyle/>
          <a:p>
            <a:r>
              <a:rPr lang="tr-TR" sz="2800" b="1" dirty="0" smtClean="0">
                <a:solidFill>
                  <a:srgbClr val="C00000"/>
                </a:solidFill>
              </a:rPr>
              <a:t>*</a:t>
            </a:r>
            <a:r>
              <a:rPr lang="tr-TR" sz="2800" b="1" dirty="0">
                <a:solidFill>
                  <a:srgbClr val="C00000"/>
                </a:solidFill>
              </a:rPr>
              <a:t>Bir milletin büyüklüğü ve ahlaki gelişimi, hayvanlara olan davranış biçimi </a:t>
            </a:r>
            <a:r>
              <a:rPr lang="tr-TR" sz="2800" b="1" dirty="0" smtClean="0">
                <a:solidFill>
                  <a:srgbClr val="C00000"/>
                </a:solidFill>
              </a:rPr>
              <a:t>ile değerlendirilir.</a:t>
            </a:r>
          </a:p>
          <a:p>
            <a:r>
              <a:rPr lang="tr-TR" sz="2800" b="1" dirty="0">
                <a:solidFill>
                  <a:srgbClr val="C00000"/>
                </a:solidFill>
              </a:rPr>
              <a:t> </a:t>
            </a:r>
            <a:r>
              <a:rPr lang="tr-TR" sz="2800" b="1" dirty="0" smtClean="0">
                <a:solidFill>
                  <a:srgbClr val="C00000"/>
                </a:solidFill>
              </a:rPr>
              <a:t>                                                            </a:t>
            </a:r>
            <a:r>
              <a:rPr lang="tr-TR" sz="2800" b="1" dirty="0" err="1" smtClean="0">
                <a:solidFill>
                  <a:srgbClr val="C00000"/>
                </a:solidFill>
              </a:rPr>
              <a:t>Mahatma</a:t>
            </a:r>
            <a:r>
              <a:rPr lang="tr-TR" sz="2800" b="1" dirty="0" smtClean="0">
                <a:solidFill>
                  <a:srgbClr val="C00000"/>
                </a:solidFill>
              </a:rPr>
              <a:t> </a:t>
            </a:r>
            <a:r>
              <a:rPr lang="tr-TR" sz="2800" b="1" dirty="0" err="1" smtClean="0">
                <a:solidFill>
                  <a:srgbClr val="C00000"/>
                </a:solidFill>
              </a:rPr>
              <a:t>Gandhi</a:t>
            </a:r>
            <a:endParaRPr lang="tr-TR" sz="2800" b="1" dirty="0">
              <a:solidFill>
                <a:srgbClr val="C00000"/>
              </a:solidFill>
            </a:endParaRPr>
          </a:p>
        </p:txBody>
      </p:sp>
    </p:spTree>
    <p:extLst>
      <p:ext uri="{BB962C8B-B14F-4D97-AF65-F5344CB8AC3E}">
        <p14:creationId xmlns="" xmlns:p14="http://schemas.microsoft.com/office/powerpoint/2010/main" val="217444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ismail\Desktop\HAYVANLAR\zonguldak 4 ekim (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ismail\Desktop\HAYVANLAR\ONLAR_-1.JPG"/>
          <p:cNvPicPr>
            <a:picLocks noChangeAspect="1" noChangeArrowheads="1"/>
          </p:cNvPicPr>
          <p:nvPr/>
        </p:nvPicPr>
        <p:blipFill>
          <a:blip r:embed="rId2"/>
          <a:srcRect/>
          <a:stretch>
            <a:fillRect/>
          </a:stretch>
        </p:blipFill>
        <p:spPr bwMode="auto">
          <a:xfrm>
            <a:off x="0" y="0"/>
            <a:ext cx="4438650" cy="6858000"/>
          </a:xfrm>
          <a:prstGeom prst="rect">
            <a:avLst/>
          </a:prstGeom>
          <a:noFill/>
        </p:spPr>
      </p:pic>
      <p:pic>
        <p:nvPicPr>
          <p:cNvPr id="18435" name="Picture 3" descr="C:\Users\ismail\Desktop\HAYVANLAR\c1VUK6.jpg"/>
          <p:cNvPicPr>
            <a:picLocks noChangeAspect="1" noChangeArrowheads="1"/>
          </p:cNvPicPr>
          <p:nvPr/>
        </p:nvPicPr>
        <p:blipFill>
          <a:blip r:embed="rId3"/>
          <a:srcRect/>
          <a:stretch>
            <a:fillRect/>
          </a:stretch>
        </p:blipFill>
        <p:spPr bwMode="auto">
          <a:xfrm rot="1836743">
            <a:off x="5061604" y="1069751"/>
            <a:ext cx="3172573" cy="444163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ismail\Desktop\HAYVANLAR\haytap_7468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ismail\Desktop\HAYVANLAR\Hayvan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ismail\Desktop\HAYVANLAR\karikatur-onur-aydin-kosedagi-hayvanlara-su.pn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ismail\Desktop\HAYVANLAR\sokakhayvanlariicinneyapalim.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ismail\Desktop\HAYVANLAR\Hayvanlari-Koruma-Gunu-Resimleri-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ismail\Desktop\HAYVANLAR\490-29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ismail\Desktop\HAYVANLAR\623503aeae0aa414ff366655713ac0dc.jpg"/>
          <p:cNvPicPr>
            <a:picLocks noChangeAspect="1" noChangeArrowheads="1"/>
          </p:cNvPicPr>
          <p:nvPr/>
        </p:nvPicPr>
        <p:blipFill>
          <a:blip r:embed="rId2"/>
          <a:srcRect/>
          <a:stretch>
            <a:fillRect/>
          </a:stretch>
        </p:blipFill>
        <p:spPr bwMode="auto">
          <a:xfrm>
            <a:off x="0" y="0"/>
            <a:ext cx="9144000" cy="674136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ismail\Desktop\HAYVANLAR\afis_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11960" y="1772816"/>
            <a:ext cx="4932040" cy="3651870"/>
          </a:xfrm>
          <a:prstGeom prst="rect">
            <a:avLst/>
          </a:prstGeom>
        </p:spPr>
      </p:pic>
      <p:sp>
        <p:nvSpPr>
          <p:cNvPr id="4" name="Metin kutusu 3"/>
          <p:cNvSpPr txBox="1"/>
          <p:nvPr/>
        </p:nvSpPr>
        <p:spPr>
          <a:xfrm>
            <a:off x="0" y="7450"/>
            <a:ext cx="8820472" cy="4401205"/>
          </a:xfrm>
          <a:prstGeom prst="rect">
            <a:avLst/>
          </a:prstGeom>
          <a:noFill/>
        </p:spPr>
        <p:txBody>
          <a:bodyPr wrap="square" rtlCol="0">
            <a:spAutoFit/>
          </a:bodyPr>
          <a:lstStyle/>
          <a:p>
            <a:endParaRPr lang="tr-TR" sz="2800" b="1" dirty="0" smtClean="0">
              <a:latin typeface="Times New Roman" panose="02020603050405020304" pitchFamily="18" charset="0"/>
              <a:cs typeface="Times New Roman" panose="02020603050405020304" pitchFamily="18" charset="0"/>
            </a:endParaRPr>
          </a:p>
          <a:p>
            <a:endParaRPr lang="tr-TR" sz="2800" b="1" dirty="0">
              <a:solidFill>
                <a:srgbClr val="C00000"/>
              </a:solidFill>
              <a:latin typeface="Times New Roman" panose="02020603050405020304" pitchFamily="18" charset="0"/>
              <a:cs typeface="Times New Roman" panose="02020603050405020304" pitchFamily="18" charset="0"/>
            </a:endParaRPr>
          </a:p>
          <a:p>
            <a:r>
              <a:rPr lang="tr-TR" sz="2800" b="1" dirty="0" smtClean="0">
                <a:solidFill>
                  <a:srgbClr val="C00000"/>
                </a:solidFill>
                <a:latin typeface="Times New Roman" panose="02020603050405020304" pitchFamily="18" charset="0"/>
                <a:cs typeface="Times New Roman" panose="02020603050405020304" pitchFamily="18" charset="0"/>
              </a:rPr>
              <a:t>	Modern İnsanın Olumsuz Etkileri:</a:t>
            </a:r>
          </a:p>
          <a:p>
            <a:endParaRPr lang="tr-TR" sz="2800" b="1" dirty="0" smtClean="0">
              <a:solidFill>
                <a:srgbClr val="C00000"/>
              </a:solidFill>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lang="tr-TR" sz="2800" b="1" dirty="0" smtClean="0">
                <a:solidFill>
                  <a:srgbClr val="C00000"/>
                </a:solidFill>
                <a:latin typeface="Times New Roman" panose="02020603050405020304" pitchFamily="18" charset="0"/>
                <a:cs typeface="Times New Roman" panose="02020603050405020304" pitchFamily="18" charset="0"/>
              </a:rPr>
              <a:t>Deney Hayvanları </a:t>
            </a:r>
          </a:p>
          <a:p>
            <a:pPr marL="285750" indent="-285750">
              <a:buFont typeface="Wingdings" pitchFamily="2" charset="2"/>
              <a:buChar char="Ø"/>
            </a:pPr>
            <a:r>
              <a:rPr lang="tr-TR" sz="2800" b="1" dirty="0" smtClean="0">
                <a:solidFill>
                  <a:srgbClr val="C00000"/>
                </a:solidFill>
                <a:latin typeface="Times New Roman" panose="02020603050405020304" pitchFamily="18" charset="0"/>
                <a:cs typeface="Times New Roman" panose="02020603050405020304" pitchFamily="18" charset="0"/>
              </a:rPr>
              <a:t>Kürk Gerçeği</a:t>
            </a:r>
          </a:p>
          <a:p>
            <a:pPr marL="285750" indent="-285750">
              <a:buFont typeface="Wingdings" pitchFamily="2" charset="2"/>
              <a:buChar char="Ø"/>
            </a:pPr>
            <a:r>
              <a:rPr lang="tr-TR" sz="2800" b="1" dirty="0" smtClean="0">
                <a:solidFill>
                  <a:srgbClr val="C00000"/>
                </a:solidFill>
                <a:latin typeface="Times New Roman" panose="02020603050405020304" pitchFamily="18" charset="0"/>
                <a:cs typeface="Times New Roman" panose="02020603050405020304" pitchFamily="18" charset="0"/>
              </a:rPr>
              <a:t>Pet </a:t>
            </a:r>
            <a:r>
              <a:rPr lang="tr-TR" sz="2800" b="1" dirty="0">
                <a:solidFill>
                  <a:srgbClr val="C00000"/>
                </a:solidFill>
                <a:latin typeface="Times New Roman" panose="02020603050405020304" pitchFamily="18" charset="0"/>
                <a:cs typeface="Times New Roman" panose="02020603050405020304" pitchFamily="18" charset="0"/>
              </a:rPr>
              <a:t>S</a:t>
            </a:r>
            <a:r>
              <a:rPr lang="tr-TR" sz="2800" b="1" dirty="0" smtClean="0">
                <a:solidFill>
                  <a:srgbClr val="C00000"/>
                </a:solidFill>
                <a:latin typeface="Times New Roman" panose="02020603050405020304" pitchFamily="18" charset="0"/>
                <a:cs typeface="Times New Roman" panose="02020603050405020304" pitchFamily="18" charset="0"/>
              </a:rPr>
              <a:t>hop Durumu</a:t>
            </a:r>
          </a:p>
          <a:p>
            <a:pPr marL="285750" indent="-285750">
              <a:buFont typeface="Wingdings" pitchFamily="2" charset="2"/>
              <a:buChar char="Ø"/>
            </a:pPr>
            <a:r>
              <a:rPr lang="tr-TR" sz="2800" b="1" dirty="0" smtClean="0">
                <a:solidFill>
                  <a:srgbClr val="C00000"/>
                </a:solidFill>
                <a:latin typeface="Times New Roman" panose="02020603050405020304" pitchFamily="18" charset="0"/>
                <a:cs typeface="Times New Roman" panose="02020603050405020304" pitchFamily="18" charset="0"/>
              </a:rPr>
              <a:t>Av Sorunu</a:t>
            </a:r>
          </a:p>
          <a:p>
            <a:pPr marL="285750" indent="-285750">
              <a:buFont typeface="Wingdings" pitchFamily="2" charset="2"/>
              <a:buChar char="Ø"/>
            </a:pPr>
            <a:r>
              <a:rPr lang="tr-TR" sz="2800" b="1" dirty="0" smtClean="0">
                <a:solidFill>
                  <a:srgbClr val="C00000"/>
                </a:solidFill>
                <a:latin typeface="Times New Roman" panose="02020603050405020304" pitchFamily="18" charset="0"/>
                <a:cs typeface="Times New Roman" panose="02020603050405020304" pitchFamily="18" charset="0"/>
              </a:rPr>
              <a:t>Hayvan Dövüşleri</a:t>
            </a:r>
          </a:p>
          <a:p>
            <a:pPr marL="285750" indent="-285750">
              <a:buFont typeface="Wingdings" pitchFamily="2" charset="2"/>
              <a:buChar char="Ø"/>
            </a:pPr>
            <a:r>
              <a:rPr lang="tr-TR" sz="2800" b="1" dirty="0" smtClean="0">
                <a:solidFill>
                  <a:srgbClr val="C00000"/>
                </a:solidFill>
                <a:latin typeface="Times New Roman" panose="02020603050405020304" pitchFamily="18" charset="0"/>
                <a:cs typeface="Times New Roman" panose="02020603050405020304" pitchFamily="18" charset="0"/>
              </a:rPr>
              <a:t>Sirkler ve Çiftlik Hayvanları</a:t>
            </a:r>
          </a:p>
        </p:txBody>
      </p:sp>
    </p:spTree>
    <p:extLst>
      <p:ext uri="{BB962C8B-B14F-4D97-AF65-F5344CB8AC3E}">
        <p14:creationId xmlns="" xmlns:p14="http://schemas.microsoft.com/office/powerpoint/2010/main" val="254099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ismail\Desktop\HAYVANLAR\Hayvanlari-Koruma-Gunu-1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ismail\Desktop\HAYVANLAR\afiş-haytap12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ismail\Desktop\HAYVANLAR\Hayvanlari-Koruma-Gunu.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ismail\Desktop\HAYVANLAR\Hayvan-Sevgisi-Ile-Ilgili-Sozler-3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ismail\Desktop\HAYVANLAR\Hayvan-Sevgisi-hakkında-51.jpg"/>
          <p:cNvPicPr>
            <a:picLocks noChangeAspect="1" noChangeArrowheads="1"/>
          </p:cNvPicPr>
          <p:nvPr/>
        </p:nvPicPr>
        <p:blipFill>
          <a:blip r:embed="rId2"/>
          <a:srcRect/>
          <a:stretch>
            <a:fillRect/>
          </a:stretch>
        </p:blipFill>
        <p:spPr bwMode="auto">
          <a:xfrm>
            <a:off x="0" y="142852"/>
            <a:ext cx="9144000" cy="6715148"/>
          </a:xfrm>
          <a:prstGeom prst="rect">
            <a:avLst/>
          </a:prstGeom>
          <a:noFill/>
        </p:spPr>
      </p:pic>
      <p:pic>
        <p:nvPicPr>
          <p:cNvPr id="32771" name="Picture 3" descr="C:\Users\ismail\Desktop\HAYVANLAR\cocuklarda-hayvan-sevgisi-248-k.jpg"/>
          <p:cNvPicPr>
            <a:picLocks noChangeAspect="1" noChangeArrowheads="1"/>
          </p:cNvPicPr>
          <p:nvPr/>
        </p:nvPicPr>
        <p:blipFill>
          <a:blip r:embed="rId3"/>
          <a:srcRect/>
          <a:stretch>
            <a:fillRect/>
          </a:stretch>
        </p:blipFill>
        <p:spPr bwMode="auto">
          <a:xfrm rot="1266787">
            <a:off x="6197117" y="1895583"/>
            <a:ext cx="2714644" cy="2786072"/>
          </a:xfrm>
          <a:prstGeom prst="rect">
            <a:avLst/>
          </a:prstGeom>
          <a:noFill/>
        </p:spPr>
      </p:pic>
      <p:pic>
        <p:nvPicPr>
          <p:cNvPr id="32772" name="Picture 4" descr="C:\Users\ismail\Desktop\HAYVANLAR\anaokulunda-cocuklara-hayvan-sevgisi-asiliyorlar-4930579_5580_o.jpg"/>
          <p:cNvPicPr>
            <a:picLocks noChangeAspect="1" noChangeArrowheads="1"/>
          </p:cNvPicPr>
          <p:nvPr/>
        </p:nvPicPr>
        <p:blipFill>
          <a:blip r:embed="rId4"/>
          <a:srcRect/>
          <a:stretch>
            <a:fillRect/>
          </a:stretch>
        </p:blipFill>
        <p:spPr bwMode="auto">
          <a:xfrm>
            <a:off x="928662" y="3714752"/>
            <a:ext cx="4572000" cy="25717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ismail\Desktop\HAYVANLAR\2czrqf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ismail\Desktop\HAYVANLAR\c60b8ba122279e41a9726255256d54be.jpg"/>
          <p:cNvPicPr>
            <a:picLocks noChangeAspect="1" noChangeArrowheads="1"/>
          </p:cNvPicPr>
          <p:nvPr/>
        </p:nvPicPr>
        <p:blipFill>
          <a:blip r:embed="rId2"/>
          <a:srcRect/>
          <a:stretch>
            <a:fillRect/>
          </a:stretch>
        </p:blipFill>
        <p:spPr bwMode="auto">
          <a:xfrm>
            <a:off x="0" y="0"/>
            <a:ext cx="4500562" cy="6858000"/>
          </a:xfrm>
          <a:prstGeom prst="rect">
            <a:avLst/>
          </a:prstGeom>
          <a:noFill/>
        </p:spPr>
      </p:pic>
      <p:pic>
        <p:nvPicPr>
          <p:cNvPr id="34819" name="Picture 3" descr="C:\Users\ismail\Desktop\HAYVANLAR\afiş karabük.jpg"/>
          <p:cNvPicPr>
            <a:picLocks noChangeAspect="1" noChangeArrowheads="1"/>
          </p:cNvPicPr>
          <p:nvPr/>
        </p:nvPicPr>
        <p:blipFill>
          <a:blip r:embed="rId3"/>
          <a:srcRect/>
          <a:stretch>
            <a:fillRect/>
          </a:stretch>
        </p:blipFill>
        <p:spPr bwMode="auto">
          <a:xfrm>
            <a:off x="4500562" y="1"/>
            <a:ext cx="4643438" cy="685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428604"/>
            <a:ext cx="8229600" cy="1400172"/>
          </a:xfrm>
        </p:spPr>
        <p:txBody>
          <a:bodyPr>
            <a:normAutofit fontScale="92500"/>
          </a:bodyPr>
          <a:lstStyle/>
          <a:p>
            <a:pPr>
              <a:buNone/>
            </a:pPr>
            <a:r>
              <a:rPr lang="tr-TR" dirty="0" smtClean="0"/>
              <a:t>Hayvanlar tabiatın süsü ve zenginlik kaynağıdır…Ve aynı zaman da sevimli canlılarıdır…</a:t>
            </a:r>
            <a:endParaRPr lang="tr-TR" dirty="0"/>
          </a:p>
        </p:txBody>
      </p:sp>
      <p:pic>
        <p:nvPicPr>
          <p:cNvPr id="1026" name="Picture 2" descr="C:\Users\ismail\Desktop\70096-kurbaga_d580.jpg"/>
          <p:cNvPicPr>
            <a:picLocks noChangeAspect="1" noChangeArrowheads="1"/>
          </p:cNvPicPr>
          <p:nvPr/>
        </p:nvPicPr>
        <p:blipFill>
          <a:blip r:embed="rId2"/>
          <a:srcRect/>
          <a:stretch>
            <a:fillRect/>
          </a:stretch>
        </p:blipFill>
        <p:spPr bwMode="auto">
          <a:xfrm rot="992907">
            <a:off x="4841988" y="3217010"/>
            <a:ext cx="3960343" cy="2975082"/>
          </a:xfrm>
          <a:prstGeom prst="rect">
            <a:avLst/>
          </a:prstGeom>
          <a:noFill/>
        </p:spPr>
      </p:pic>
      <p:pic>
        <p:nvPicPr>
          <p:cNvPr id="1027" name="Picture 3" descr="C:\Users\ismail\Desktop\06102008Komik_Hayvanlar31576_01.jpg"/>
          <p:cNvPicPr>
            <a:picLocks noChangeAspect="1" noChangeArrowheads="1"/>
          </p:cNvPicPr>
          <p:nvPr/>
        </p:nvPicPr>
        <p:blipFill>
          <a:blip r:embed="rId3"/>
          <a:srcRect/>
          <a:stretch>
            <a:fillRect/>
          </a:stretch>
        </p:blipFill>
        <p:spPr bwMode="auto">
          <a:xfrm rot="727780">
            <a:off x="854833" y="2094698"/>
            <a:ext cx="3262317" cy="304369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smail\Desktop\images.jpg"/>
          <p:cNvPicPr>
            <a:picLocks noChangeAspect="1" noChangeArrowheads="1"/>
          </p:cNvPicPr>
          <p:nvPr/>
        </p:nvPicPr>
        <p:blipFill>
          <a:blip r:embed="rId2"/>
          <a:srcRect/>
          <a:stretch>
            <a:fillRect/>
          </a:stretch>
        </p:blipFill>
        <p:spPr bwMode="auto">
          <a:xfrm>
            <a:off x="5857884" y="0"/>
            <a:ext cx="3286116" cy="3762386"/>
          </a:xfrm>
          <a:prstGeom prst="rect">
            <a:avLst/>
          </a:prstGeom>
          <a:noFill/>
        </p:spPr>
      </p:pic>
      <p:pic>
        <p:nvPicPr>
          <p:cNvPr id="2051" name="Picture 3" descr="C:\Users\ismail\Desktop\komik-hayvanlar_611200742448am_91.jpg"/>
          <p:cNvPicPr>
            <a:picLocks noChangeAspect="1" noChangeArrowheads="1"/>
          </p:cNvPicPr>
          <p:nvPr/>
        </p:nvPicPr>
        <p:blipFill>
          <a:blip r:embed="rId3"/>
          <a:srcRect/>
          <a:stretch>
            <a:fillRect/>
          </a:stretch>
        </p:blipFill>
        <p:spPr bwMode="auto">
          <a:xfrm>
            <a:off x="1" y="0"/>
            <a:ext cx="2928926" cy="3743325"/>
          </a:xfrm>
          <a:prstGeom prst="rect">
            <a:avLst/>
          </a:prstGeom>
          <a:noFill/>
        </p:spPr>
      </p:pic>
      <p:pic>
        <p:nvPicPr>
          <p:cNvPr id="2052" name="Picture 4" descr="C:\Users\ismail\Desktop\images (1).jpg"/>
          <p:cNvPicPr>
            <a:picLocks noChangeAspect="1" noChangeArrowheads="1"/>
          </p:cNvPicPr>
          <p:nvPr/>
        </p:nvPicPr>
        <p:blipFill>
          <a:blip r:embed="rId4"/>
          <a:srcRect/>
          <a:stretch>
            <a:fillRect/>
          </a:stretch>
        </p:blipFill>
        <p:spPr bwMode="auto">
          <a:xfrm>
            <a:off x="2928926" y="0"/>
            <a:ext cx="3000396" cy="3857628"/>
          </a:xfrm>
          <a:prstGeom prst="rect">
            <a:avLst/>
          </a:prstGeom>
          <a:noFill/>
        </p:spPr>
      </p:pic>
      <p:pic>
        <p:nvPicPr>
          <p:cNvPr id="2054" name="Picture 6" descr="https://fbcdn-sphotos-c-a.akamaihd.net/hphotos-ak-xaf1/v/t1.0-9/11070813_10152896890201188_221345204097425470_n.jpg?oh=3ed7fb86287e7f73de5738cb4daf6c4b&amp;oe=55C80BE1&amp;__gda__=1443229014_03578e6241174e8745ee1c28adcd76da"/>
          <p:cNvPicPr>
            <a:picLocks noChangeAspect="1" noChangeArrowheads="1"/>
          </p:cNvPicPr>
          <p:nvPr/>
        </p:nvPicPr>
        <p:blipFill>
          <a:blip r:embed="rId5"/>
          <a:srcRect/>
          <a:stretch>
            <a:fillRect/>
          </a:stretch>
        </p:blipFill>
        <p:spPr bwMode="auto">
          <a:xfrm>
            <a:off x="0" y="2928934"/>
            <a:ext cx="2928926" cy="3929066"/>
          </a:xfrm>
          <a:prstGeom prst="rect">
            <a:avLst/>
          </a:prstGeom>
          <a:noFill/>
        </p:spPr>
      </p:pic>
      <p:pic>
        <p:nvPicPr>
          <p:cNvPr id="2056" name="Picture 8" descr="https://scontent-cdg2-1.xx.fbcdn.net/hphotos-xpa1/v/t1.0-9/11226551_10152896888166188_8359193189650140093_n.jpg?oh=af86473a3055380511d1a4ba54372b6e&amp;oe=56030C49"/>
          <p:cNvPicPr>
            <a:picLocks noChangeAspect="1" noChangeArrowheads="1"/>
          </p:cNvPicPr>
          <p:nvPr/>
        </p:nvPicPr>
        <p:blipFill>
          <a:blip r:embed="rId6"/>
          <a:srcRect/>
          <a:stretch>
            <a:fillRect/>
          </a:stretch>
        </p:blipFill>
        <p:spPr bwMode="auto">
          <a:xfrm>
            <a:off x="2928926" y="3786190"/>
            <a:ext cx="6215074" cy="307181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scontent-cdg2-1.xx.fbcdn.net/hphotos-xat1/v/t1.0-9/11351256_10152896889821188_2449687061321379569_n.jpg?oh=8da9849a29491b5db93452cfebac7f81&amp;oe=55FEED80"/>
          <p:cNvPicPr>
            <a:picLocks noChangeAspect="1" noChangeArrowheads="1"/>
          </p:cNvPicPr>
          <p:nvPr/>
        </p:nvPicPr>
        <p:blipFill>
          <a:blip r:embed="rId2"/>
          <a:srcRect/>
          <a:stretch>
            <a:fillRect/>
          </a:stretch>
        </p:blipFill>
        <p:spPr bwMode="auto">
          <a:xfrm>
            <a:off x="4572000" y="2790824"/>
            <a:ext cx="4572000" cy="4067176"/>
          </a:xfrm>
          <a:prstGeom prst="rect">
            <a:avLst/>
          </a:prstGeom>
          <a:noFill/>
        </p:spPr>
      </p:pic>
      <p:pic>
        <p:nvPicPr>
          <p:cNvPr id="38916" name="Picture 4" descr="https://fbcdn-sphotos-f-a.akamaihd.net/hphotos-ak-xpf1/v/t1.0-9/11214051_10152896888761188_4027546631554654451_n.jpg?oh=d80d2e40f87731ddb828edfb5d59a325&amp;oe=56048755&amp;__gda__=1443545898_88a4ff10313e916859c3b9c318276ab9"/>
          <p:cNvPicPr>
            <a:picLocks noChangeAspect="1" noChangeArrowheads="1"/>
          </p:cNvPicPr>
          <p:nvPr/>
        </p:nvPicPr>
        <p:blipFill>
          <a:blip r:embed="rId3"/>
          <a:srcRect/>
          <a:stretch>
            <a:fillRect/>
          </a:stretch>
        </p:blipFill>
        <p:spPr bwMode="auto">
          <a:xfrm>
            <a:off x="0" y="0"/>
            <a:ext cx="4572000" cy="4572000"/>
          </a:xfrm>
          <a:prstGeom prst="rect">
            <a:avLst/>
          </a:prstGeom>
          <a:noFill/>
        </p:spPr>
      </p:pic>
      <p:pic>
        <p:nvPicPr>
          <p:cNvPr id="38918" name="Picture 6" descr="https://fbcdn-sphotos-g-a.akamaihd.net/hphotos-ak-xfa1/v/t1.0-9/11351196_10152896890461188_7904866343185686120_n.jpg?oh=5fd6c02aecf3423a5d3487e950ed425d&amp;oe=55F7B4D5&amp;__gda__=1442673720_fc35479be82a5e3fe202aa6ff5c90bb7"/>
          <p:cNvPicPr>
            <a:picLocks noChangeAspect="1" noChangeArrowheads="1"/>
          </p:cNvPicPr>
          <p:nvPr/>
        </p:nvPicPr>
        <p:blipFill>
          <a:blip r:embed="rId4"/>
          <a:srcRect/>
          <a:stretch>
            <a:fillRect/>
          </a:stretch>
        </p:blipFill>
        <p:spPr bwMode="auto">
          <a:xfrm>
            <a:off x="4429124" y="0"/>
            <a:ext cx="4714876" cy="2857496"/>
          </a:xfrm>
          <a:prstGeom prst="rect">
            <a:avLst/>
          </a:prstGeom>
          <a:noFill/>
        </p:spPr>
      </p:pic>
      <p:pic>
        <p:nvPicPr>
          <p:cNvPr id="38920" name="Picture 8" descr="https://scontent-cdg2-1.xx.fbcdn.net/hphotos-xpf1/v/t1.0-9/19521_10152896890636188_5864206056563835192_n.jpg?oh=3ac45fc99c179f2aa91cf3388ed9ce52&amp;oe=55C885BF"/>
          <p:cNvPicPr>
            <a:picLocks noChangeAspect="1" noChangeArrowheads="1"/>
          </p:cNvPicPr>
          <p:nvPr/>
        </p:nvPicPr>
        <p:blipFill>
          <a:blip r:embed="rId5"/>
          <a:srcRect/>
          <a:stretch>
            <a:fillRect/>
          </a:stretch>
        </p:blipFill>
        <p:spPr bwMode="auto">
          <a:xfrm>
            <a:off x="0" y="4500570"/>
            <a:ext cx="4572000" cy="235743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548680"/>
            <a:ext cx="9144000" cy="5262979"/>
          </a:xfrm>
          <a:prstGeom prst="rect">
            <a:avLst/>
          </a:prstGeom>
          <a:noFill/>
        </p:spPr>
        <p:txBody>
          <a:bodyPr wrap="square" rtlCol="0">
            <a:spAutoFit/>
          </a:bodyPr>
          <a:lstStyle/>
          <a:p>
            <a:pPr lvl="1"/>
            <a:r>
              <a:rPr lang="tr-TR" sz="2800" b="1" dirty="0" smtClean="0">
                <a:solidFill>
                  <a:srgbClr val="C00000"/>
                </a:solidFill>
                <a:latin typeface="Times New Roman" panose="02020603050405020304" pitchFamily="18" charset="0"/>
                <a:cs typeface="Times New Roman" panose="02020603050405020304" pitchFamily="18" charset="0"/>
              </a:rPr>
              <a:t>	</a:t>
            </a:r>
          </a:p>
          <a:p>
            <a:pPr lvl="1"/>
            <a:r>
              <a:rPr lang="tr-TR" sz="2800" b="1" dirty="0" smtClean="0">
                <a:solidFill>
                  <a:srgbClr val="C00000"/>
                </a:solidFill>
                <a:latin typeface="Times New Roman" panose="02020603050405020304" pitchFamily="18" charset="0"/>
                <a:cs typeface="Times New Roman" panose="02020603050405020304" pitchFamily="18" charset="0"/>
              </a:rPr>
              <a:t>Her </a:t>
            </a:r>
            <a:r>
              <a:rPr lang="tr-TR" sz="2800" b="1" dirty="0">
                <a:solidFill>
                  <a:srgbClr val="C00000"/>
                </a:solidFill>
                <a:latin typeface="Times New Roman" panose="02020603050405020304" pitchFamily="18" charset="0"/>
                <a:cs typeface="Times New Roman" panose="02020603050405020304" pitchFamily="18" charset="0"/>
              </a:rPr>
              <a:t>yıl 17 – 100 milyon hayvan</a:t>
            </a:r>
            <a:r>
              <a:rPr lang="tr-TR" sz="2800" b="1" dirty="0" smtClean="0">
                <a:solidFill>
                  <a:srgbClr val="C00000"/>
                </a:solidFill>
                <a:latin typeface="Times New Roman" panose="02020603050405020304" pitchFamily="18" charset="0"/>
                <a:cs typeface="Times New Roman" panose="02020603050405020304" pitchFamily="18" charset="0"/>
              </a:rPr>
              <a:t>…</a:t>
            </a:r>
          </a:p>
          <a:p>
            <a:pPr lvl="1"/>
            <a:endParaRPr lang="tr-TR" sz="2800" b="1" dirty="0" smtClean="0">
              <a:solidFill>
                <a:srgbClr val="C00000"/>
              </a:solidFill>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ü"/>
            </a:pPr>
            <a:r>
              <a:rPr lang="tr-TR" sz="2800" b="1" dirty="0">
                <a:solidFill>
                  <a:srgbClr val="C00000"/>
                </a:solidFill>
                <a:latin typeface="Times New Roman" panose="02020603050405020304" pitchFamily="18" charset="0"/>
                <a:cs typeface="Times New Roman" panose="02020603050405020304" pitchFamily="18" charset="0"/>
              </a:rPr>
              <a:t>Kozmetik endüstrisi</a:t>
            </a:r>
          </a:p>
          <a:p>
            <a:pPr marL="914400" lvl="1" indent="-457200">
              <a:buFont typeface="Wingdings" panose="05000000000000000000" pitchFamily="2" charset="2"/>
              <a:buChar char="ü"/>
            </a:pPr>
            <a:r>
              <a:rPr lang="tr-TR" sz="2800" b="1" dirty="0">
                <a:solidFill>
                  <a:srgbClr val="C00000"/>
                </a:solidFill>
                <a:latin typeface="Times New Roman" panose="02020603050405020304" pitchFamily="18" charset="0"/>
                <a:cs typeface="Times New Roman" panose="02020603050405020304" pitchFamily="18" charset="0"/>
              </a:rPr>
              <a:t>Sayısız kozmetik ürün = milyonlarca masum yaşam!</a:t>
            </a:r>
          </a:p>
          <a:p>
            <a:pPr marL="914400" lvl="1" indent="-457200">
              <a:buFont typeface="Wingdings" panose="05000000000000000000" pitchFamily="2" charset="2"/>
              <a:buChar char="ü"/>
            </a:pPr>
            <a:r>
              <a:rPr lang="tr-TR" sz="2800" b="1" dirty="0">
                <a:solidFill>
                  <a:srgbClr val="C00000"/>
                </a:solidFill>
                <a:latin typeface="Times New Roman" panose="02020603050405020304" pitchFamily="18" charset="0"/>
                <a:cs typeface="Times New Roman" panose="02020603050405020304" pitchFamily="18" charset="0"/>
              </a:rPr>
              <a:t>Her yeni ürün = yeni bir deney</a:t>
            </a:r>
          </a:p>
          <a:p>
            <a:pPr marL="914400" lvl="1" indent="-457200">
              <a:buFont typeface="Wingdings" panose="05000000000000000000" pitchFamily="2" charset="2"/>
              <a:buChar char="ü"/>
            </a:pPr>
            <a:r>
              <a:rPr lang="tr-TR" sz="2800" b="1" dirty="0">
                <a:solidFill>
                  <a:srgbClr val="C00000"/>
                </a:solidFill>
                <a:latin typeface="Times New Roman" panose="02020603050405020304" pitchFamily="18" charset="0"/>
                <a:cs typeface="Times New Roman" panose="02020603050405020304" pitchFamily="18" charset="0"/>
              </a:rPr>
              <a:t>En çok tavşanlar ve kemirgenler</a:t>
            </a:r>
          </a:p>
          <a:p>
            <a:pPr marL="914400" lvl="1" indent="-457200">
              <a:buFont typeface="Wingdings" panose="05000000000000000000" pitchFamily="2" charset="2"/>
              <a:buChar char="ü"/>
            </a:pPr>
            <a:r>
              <a:rPr lang="tr-TR" sz="2800" b="1" dirty="0">
                <a:solidFill>
                  <a:srgbClr val="C00000"/>
                </a:solidFill>
                <a:latin typeface="Times New Roman" panose="02020603050405020304" pitchFamily="18" charset="0"/>
                <a:cs typeface="Times New Roman" panose="02020603050405020304" pitchFamily="18" charset="0"/>
              </a:rPr>
              <a:t>Zehirlilik, deri ve göz tahrişleri, deri alerjilerine yol açma, kalıtsal bozukluğa ve kansere neden olan özellikler</a:t>
            </a:r>
          </a:p>
          <a:p>
            <a:pPr lvl="1"/>
            <a:endParaRPr lang="tr-TR" sz="2800" b="1" dirty="0">
              <a:solidFill>
                <a:srgbClr val="C00000"/>
              </a:solidFill>
              <a:latin typeface="Times New Roman" panose="02020603050405020304" pitchFamily="18" charset="0"/>
              <a:cs typeface="Times New Roman" panose="02020603050405020304" pitchFamily="18" charset="0"/>
            </a:endParaRPr>
          </a:p>
          <a:p>
            <a:pPr lvl="1"/>
            <a:endParaRPr lang="tr-TR" sz="2800" b="1" dirty="0">
              <a:solidFill>
                <a:srgbClr val="C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0"/>
            <a:ext cx="3089692" cy="954107"/>
          </a:xfrm>
          <a:prstGeom prst="rect">
            <a:avLst/>
          </a:prstGeom>
        </p:spPr>
        <p:txBody>
          <a:bodyPr wrap="none">
            <a:spAutoFit/>
          </a:bodyPr>
          <a:lstStyle/>
          <a:p>
            <a:pPr marL="285750" indent="-285750">
              <a:buFont typeface="Wingdings" pitchFamily="2" charset="2"/>
              <a:buChar char="Ø"/>
            </a:pPr>
            <a:endParaRPr lang="tr-TR" sz="2800" b="1" u="sng" dirty="0" smtClean="0">
              <a:solidFill>
                <a:srgbClr val="C00000"/>
              </a:solidFill>
            </a:endParaRPr>
          </a:p>
          <a:p>
            <a:pPr marL="285750" indent="-285750">
              <a:buFont typeface="Wingdings" pitchFamily="2" charset="2"/>
              <a:buChar char="Ø"/>
            </a:pPr>
            <a:r>
              <a:rPr lang="tr-TR" sz="2800" b="1" u="sng" dirty="0" smtClean="0">
                <a:solidFill>
                  <a:srgbClr val="C00000"/>
                </a:solidFill>
              </a:rPr>
              <a:t>Deney </a:t>
            </a:r>
            <a:r>
              <a:rPr lang="tr-TR" sz="2800" b="1" u="sng" dirty="0">
                <a:solidFill>
                  <a:srgbClr val="C00000"/>
                </a:solidFill>
              </a:rPr>
              <a:t>Hayvanları</a:t>
            </a:r>
          </a:p>
        </p:txBody>
      </p:sp>
    </p:spTree>
    <p:extLst>
      <p:ext uri="{BB962C8B-B14F-4D97-AF65-F5344CB8AC3E}">
        <p14:creationId xmlns="" xmlns:p14="http://schemas.microsoft.com/office/powerpoint/2010/main" val="368179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ismail\Desktop\006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ismail\Desktop\indir.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0016869">
            <a:off x="5247065" y="1815250"/>
            <a:ext cx="4034290" cy="3124333"/>
          </a:xfrm>
          <a:prstGeom prst="rect">
            <a:avLst/>
          </a:prstGeom>
        </p:spPr>
      </p:pic>
      <p:sp>
        <p:nvSpPr>
          <p:cNvPr id="4" name="TextBox 3"/>
          <p:cNvSpPr txBox="1"/>
          <p:nvPr/>
        </p:nvSpPr>
        <p:spPr>
          <a:xfrm>
            <a:off x="0" y="1196752"/>
            <a:ext cx="6084168" cy="4801314"/>
          </a:xfrm>
          <a:prstGeom prst="rect">
            <a:avLst/>
          </a:prstGeom>
          <a:noFill/>
        </p:spPr>
        <p:txBody>
          <a:bodyPr wrap="square" rtlCol="0">
            <a:spAutoFit/>
          </a:bodyPr>
          <a:lstStyle/>
          <a:p>
            <a:r>
              <a:rPr lang="tr-TR" dirty="0" smtClean="0">
                <a:solidFill>
                  <a:srgbClr val="C00000"/>
                </a:solidFill>
              </a:rPr>
              <a:t>HAYVANLARIN </a:t>
            </a:r>
            <a:r>
              <a:rPr lang="tr-TR" dirty="0">
                <a:solidFill>
                  <a:srgbClr val="C00000"/>
                </a:solidFill>
              </a:rPr>
              <a:t>KORUNMASI İÇİN NELER </a:t>
            </a:r>
            <a:r>
              <a:rPr lang="tr-TR" dirty="0" smtClean="0">
                <a:solidFill>
                  <a:srgbClr val="C00000"/>
                </a:solidFill>
              </a:rPr>
              <a:t>YAPALIM</a:t>
            </a:r>
          </a:p>
          <a:p>
            <a:endParaRPr lang="tr-TR" dirty="0">
              <a:solidFill>
                <a:srgbClr val="C00000"/>
              </a:solidFill>
            </a:endParaRPr>
          </a:p>
          <a:p>
            <a:pPr marL="285750" indent="-285750">
              <a:buFont typeface="Wingdings" panose="05000000000000000000" pitchFamily="2" charset="2"/>
              <a:buChar char="ü"/>
            </a:pPr>
            <a:r>
              <a:rPr lang="tr-TR" dirty="0" smtClean="0">
                <a:solidFill>
                  <a:srgbClr val="C00000"/>
                </a:solidFill>
              </a:rPr>
              <a:t>Bakımını </a:t>
            </a:r>
            <a:r>
              <a:rPr lang="tr-TR" dirty="0">
                <a:solidFill>
                  <a:srgbClr val="C00000"/>
                </a:solidFill>
              </a:rPr>
              <a:t>üstlendiğimiz hayvanların yiyeceklerini, içeceklerini düzenli verelim. Aşılarını zamanında yaptıralım</a:t>
            </a:r>
            <a:r>
              <a:rPr lang="tr-TR" dirty="0" smtClean="0">
                <a:solidFill>
                  <a:srgbClr val="C00000"/>
                </a:solidFill>
              </a:rPr>
              <a:t>.</a:t>
            </a:r>
          </a:p>
          <a:p>
            <a:pPr marL="285750" indent="-285750">
              <a:buFont typeface="Wingdings" panose="05000000000000000000" pitchFamily="2" charset="2"/>
              <a:buChar char="ü"/>
            </a:pPr>
            <a:r>
              <a:rPr lang="tr-TR" dirty="0" smtClean="0">
                <a:solidFill>
                  <a:srgbClr val="C00000"/>
                </a:solidFill>
              </a:rPr>
              <a:t>Hayvanlara </a:t>
            </a:r>
            <a:r>
              <a:rPr lang="tr-TR" dirty="0">
                <a:solidFill>
                  <a:srgbClr val="C00000"/>
                </a:solidFill>
              </a:rPr>
              <a:t>eziyet edilmesi insanlıkla bağdaşmaz. Öte yandan bu davranış yasalarımıza göre suçtur. Bu suçu işleyenleri uyaralım</a:t>
            </a:r>
            <a:r>
              <a:rPr lang="tr-TR" dirty="0" smtClean="0">
                <a:solidFill>
                  <a:srgbClr val="C00000"/>
                </a:solidFill>
              </a:rPr>
              <a:t>. Gerekli mercilere şikayet edelim. </a:t>
            </a:r>
          </a:p>
          <a:p>
            <a:pPr marL="285750" indent="-285750">
              <a:buFont typeface="Wingdings" panose="05000000000000000000" pitchFamily="2" charset="2"/>
              <a:buChar char="ü"/>
            </a:pPr>
            <a:r>
              <a:rPr lang="tr-TR" dirty="0" smtClean="0">
                <a:solidFill>
                  <a:srgbClr val="C00000"/>
                </a:solidFill>
              </a:rPr>
              <a:t>Kuşların</a:t>
            </a:r>
            <a:r>
              <a:rPr lang="tr-TR" dirty="0">
                <a:solidFill>
                  <a:srgbClr val="C00000"/>
                </a:solidFill>
              </a:rPr>
              <a:t>, karıncaların yuvalarını bozmayalım</a:t>
            </a:r>
            <a:r>
              <a:rPr lang="tr-TR" dirty="0" smtClean="0">
                <a:solidFill>
                  <a:srgbClr val="C00000"/>
                </a:solidFill>
              </a:rPr>
              <a:t>. Avlanma </a:t>
            </a:r>
            <a:r>
              <a:rPr lang="tr-TR" dirty="0">
                <a:solidFill>
                  <a:srgbClr val="C00000"/>
                </a:solidFill>
              </a:rPr>
              <a:t>mevsimi dışında kesinlikle av </a:t>
            </a:r>
            <a:r>
              <a:rPr lang="tr-TR" dirty="0" smtClean="0">
                <a:solidFill>
                  <a:srgbClr val="C00000"/>
                </a:solidFill>
              </a:rPr>
              <a:t>hayvanlarını avlamayalım.</a:t>
            </a:r>
          </a:p>
          <a:p>
            <a:pPr marL="285750" indent="-285750">
              <a:buFont typeface="Wingdings" panose="05000000000000000000" pitchFamily="2" charset="2"/>
              <a:buChar char="ü"/>
            </a:pPr>
            <a:r>
              <a:rPr lang="tr-TR" dirty="0" smtClean="0">
                <a:solidFill>
                  <a:srgbClr val="C00000"/>
                </a:solidFill>
              </a:rPr>
              <a:t>Hayvanları korkutmayalım, ürkütmeyelim. Onlara şakadan da olsa eziyet etmeyelim.</a:t>
            </a:r>
          </a:p>
          <a:p>
            <a:pPr marL="285750" indent="-285750">
              <a:buFont typeface="Wingdings" panose="05000000000000000000" pitchFamily="2" charset="2"/>
              <a:buChar char="ü"/>
            </a:pPr>
            <a:r>
              <a:rPr lang="tr-TR" dirty="0" smtClean="0">
                <a:solidFill>
                  <a:srgbClr val="C00000"/>
                </a:solidFill>
              </a:rPr>
              <a:t>Bakamayacağımız hayvanları eve almayalım.</a:t>
            </a:r>
          </a:p>
          <a:p>
            <a:pPr marL="285750" indent="-285750">
              <a:buFont typeface="Wingdings" panose="05000000000000000000" pitchFamily="2" charset="2"/>
              <a:buChar char="ü"/>
            </a:pPr>
            <a:r>
              <a:rPr lang="tr-TR" dirty="0" smtClean="0">
                <a:solidFill>
                  <a:srgbClr val="C00000"/>
                </a:solidFill>
              </a:rPr>
              <a:t>Yiyecek </a:t>
            </a:r>
            <a:r>
              <a:rPr lang="tr-TR" dirty="0">
                <a:solidFill>
                  <a:srgbClr val="C00000"/>
                </a:solidFill>
              </a:rPr>
              <a:t>artıklarımızı, özellikle ekmeği, çöplüğe atacağımıza yakınımızda bulunan </a:t>
            </a:r>
            <a:r>
              <a:rPr lang="tr-TR" dirty="0" smtClean="0">
                <a:solidFill>
                  <a:srgbClr val="C00000"/>
                </a:solidFill>
              </a:rPr>
              <a:t>hayvan besleyicilerine </a:t>
            </a:r>
            <a:r>
              <a:rPr lang="tr-TR" dirty="0">
                <a:solidFill>
                  <a:srgbClr val="C00000"/>
                </a:solidFill>
              </a:rPr>
              <a:t>verelim</a:t>
            </a:r>
            <a:r>
              <a:rPr lang="tr-TR" dirty="0" smtClean="0">
                <a:solidFill>
                  <a:srgbClr val="C00000"/>
                </a:solidFill>
              </a:rPr>
              <a:t>.</a:t>
            </a:r>
            <a:endParaRPr lang="en-US" dirty="0">
              <a:solidFill>
                <a:srgbClr val="C00000"/>
              </a:solidFill>
            </a:endParaRPr>
          </a:p>
        </p:txBody>
      </p:sp>
      <p:sp>
        <p:nvSpPr>
          <p:cNvPr id="3" name="Rectangle 2"/>
          <p:cNvSpPr/>
          <p:nvPr/>
        </p:nvSpPr>
        <p:spPr>
          <a:xfrm>
            <a:off x="0" y="260648"/>
            <a:ext cx="3470181" cy="523220"/>
          </a:xfrm>
          <a:prstGeom prst="rect">
            <a:avLst/>
          </a:prstGeom>
        </p:spPr>
        <p:txBody>
          <a:bodyPr wrap="none">
            <a:spAutoFit/>
          </a:bodyPr>
          <a:lstStyle/>
          <a:p>
            <a:r>
              <a:rPr lang="tr-TR" sz="2800" b="1" dirty="0">
                <a:solidFill>
                  <a:srgbClr val="C00000"/>
                </a:solidFill>
              </a:rPr>
              <a:t>Biz Ne Yapabiliriz ?</a:t>
            </a:r>
          </a:p>
        </p:txBody>
      </p:sp>
    </p:spTree>
    <p:extLst>
      <p:ext uri="{BB962C8B-B14F-4D97-AF65-F5344CB8AC3E}">
        <p14:creationId xmlns="" xmlns:p14="http://schemas.microsoft.com/office/powerpoint/2010/main" val="137114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Hayvan Hakları Reklam Filmi.mp4">
            <a:hlinkClick r:id="" action="ppaction://media"/>
          </p:cNvPr>
          <p:cNvPicPr>
            <a:picLocks noGrp="1" noRot="1" noChangeAspect="1"/>
          </p:cNvPicPr>
          <p:nvPr>
            <p:ph idx="1"/>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Hayvan hakları ile ilgili Peta reklamı.mp4">
            <a:hlinkClick r:id="" action="ppaction://media"/>
          </p:cNvPr>
          <p:cNvPicPr>
            <a:picLocks noGrp="1" noRot="1" noChangeAspect="1"/>
          </p:cNvPicPr>
          <p:nvPr>
            <p:ph idx="1"/>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200" b="1" dirty="0" smtClean="0">
                <a:latin typeface="Comic Sans MS" panose="030F0702030302020204" pitchFamily="66" charset="0"/>
              </a:rPr>
              <a:t>CENNET EROL</a:t>
            </a:r>
          </a:p>
          <a:p>
            <a:r>
              <a:rPr lang="tr-TR" sz="2200" b="1" dirty="0" smtClean="0">
                <a:latin typeface="Comic Sans MS" panose="030F0702030302020204" pitchFamily="66" charset="0"/>
              </a:rPr>
              <a:t>ZÜLEYHA AKYOL</a:t>
            </a:r>
          </a:p>
          <a:p>
            <a:r>
              <a:rPr lang="tr-TR" sz="2200" b="1" dirty="0" smtClean="0">
                <a:latin typeface="Comic Sans MS" panose="030F0702030302020204" pitchFamily="66" charset="0"/>
              </a:rPr>
              <a:t>İNCİ BEĞENİLMİŞ</a:t>
            </a:r>
          </a:p>
          <a:p>
            <a:pPr marL="0" indent="0">
              <a:buNone/>
            </a:pPr>
            <a:r>
              <a:rPr lang="tr-TR" sz="2200" b="1" dirty="0">
                <a:latin typeface="Comic Sans MS" panose="030F0702030302020204" pitchFamily="66" charset="0"/>
              </a:rPr>
              <a:t>	</a:t>
            </a:r>
            <a:r>
              <a:rPr lang="tr-TR" sz="2200" b="1" dirty="0" smtClean="0">
                <a:latin typeface="Comic Sans MS" panose="030F0702030302020204" pitchFamily="66" charset="0"/>
              </a:rPr>
              <a:t>BİZİ DİNLEDİĞİNİZ</a:t>
            </a:r>
          </a:p>
          <a:p>
            <a:pPr marL="0" indent="0">
              <a:buNone/>
            </a:pPr>
            <a:r>
              <a:rPr lang="tr-TR" sz="2200" b="1" dirty="0">
                <a:latin typeface="Comic Sans MS" panose="030F0702030302020204" pitchFamily="66" charset="0"/>
              </a:rPr>
              <a:t>	</a:t>
            </a:r>
            <a:r>
              <a:rPr lang="tr-TR" sz="2200" b="1" dirty="0" smtClean="0">
                <a:latin typeface="Comic Sans MS" panose="030F0702030302020204" pitchFamily="66" charset="0"/>
              </a:rPr>
              <a:t>İÇİN TEŞEKKÜR EDERİZ.</a:t>
            </a:r>
          </a:p>
          <a:p>
            <a:pPr marL="0" indent="0">
              <a:buNone/>
            </a:pPr>
            <a:r>
              <a:rPr lang="tr-TR" sz="2200" b="1" dirty="0">
                <a:latin typeface="Comic Sans MS" panose="030F0702030302020204" pitchFamily="66" charset="0"/>
              </a:rPr>
              <a:t>	</a:t>
            </a:r>
            <a:r>
              <a:rPr lang="tr-TR" sz="2200" b="1" dirty="0" smtClean="0">
                <a:latin typeface="Comic Sans MS" panose="030F0702030302020204" pitchFamily="66" charset="0"/>
              </a:rPr>
              <a:t>	        </a:t>
            </a:r>
            <a:r>
              <a:rPr lang="tr-TR" sz="4800" b="1" dirty="0" smtClean="0">
                <a:solidFill>
                  <a:srgbClr val="FF0000"/>
                </a:solidFill>
                <a:latin typeface="Comic Sans MS" panose="030F0702030302020204" pitchFamily="66" charset="0"/>
                <a:sym typeface="Wingdings" panose="05000000000000000000" pitchFamily="2" charset="2"/>
              </a:rPr>
              <a:t></a:t>
            </a:r>
            <a:endParaRPr lang="tr-TR" sz="4800" b="1" dirty="0" smtClean="0">
              <a:solidFill>
                <a:srgbClr val="FF0000"/>
              </a:solidFill>
              <a:latin typeface="Comic Sans MS" panose="030F0702030302020204" pitchFamily="66" charset="0"/>
            </a:endParaRPr>
          </a:p>
          <a:p>
            <a:pPr marL="0" indent="0">
              <a:buNone/>
            </a:pPr>
            <a:endParaRPr lang="tr-TR" sz="2200" b="1" dirty="0">
              <a:latin typeface="Comic Sans MS" panose="030F0702030302020204" pitchFamily="66" charset="0"/>
            </a:endParaRPr>
          </a:p>
        </p:txBody>
      </p:sp>
      <p:pic>
        <p:nvPicPr>
          <p:cNvPr id="4" name="Resi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rot="20941439">
            <a:off x="5070172" y="838485"/>
            <a:ext cx="3672408" cy="4608512"/>
          </a:xfrm>
          <a:prstGeom prst="rect">
            <a:avLst/>
          </a:prstGeom>
        </p:spPr>
      </p:pic>
    </p:spTree>
    <p:extLst>
      <p:ext uri="{BB962C8B-B14F-4D97-AF65-F5344CB8AC3E}">
        <p14:creationId xmlns="" xmlns:p14="http://schemas.microsoft.com/office/powerpoint/2010/main" val="3823860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38755"/>
            <a:ext cx="9144000" cy="954107"/>
          </a:xfrm>
          <a:prstGeom prst="rect">
            <a:avLst/>
          </a:prstGeom>
          <a:noFill/>
        </p:spPr>
        <p:txBody>
          <a:bodyPr wrap="square" rtlCol="0">
            <a:spAutoFit/>
          </a:bodyPr>
          <a:lstStyle/>
          <a:p>
            <a:pPr lvl="1"/>
            <a:endParaRPr lang="tr-TR" sz="2800" b="1" dirty="0" smtClean="0">
              <a:solidFill>
                <a:srgbClr val="C00000"/>
              </a:solidFill>
            </a:endParaRPr>
          </a:p>
          <a:p>
            <a:pPr marL="914400" lvl="1" indent="-457200">
              <a:buFont typeface="Wingdings" panose="05000000000000000000" pitchFamily="2" charset="2"/>
              <a:buChar char="Ø"/>
            </a:pPr>
            <a:r>
              <a:rPr lang="tr-TR" sz="2800" b="1" u="sng" dirty="0" smtClean="0">
                <a:solidFill>
                  <a:srgbClr val="C00000"/>
                </a:solidFill>
              </a:rPr>
              <a:t>Kürk Gerçeği</a:t>
            </a:r>
            <a:endParaRPr lang="tr-TR" sz="2800" b="1" u="sng" dirty="0">
              <a:solidFill>
                <a:srgbClr val="C00000"/>
              </a:solidFill>
            </a:endParaRPr>
          </a:p>
        </p:txBody>
      </p:sp>
      <p:sp>
        <p:nvSpPr>
          <p:cNvPr id="6" name="Metin kutusu 5"/>
          <p:cNvSpPr txBox="1"/>
          <p:nvPr/>
        </p:nvSpPr>
        <p:spPr>
          <a:xfrm>
            <a:off x="-357222" y="1142984"/>
            <a:ext cx="9144000" cy="4893647"/>
          </a:xfrm>
          <a:prstGeom prst="rect">
            <a:avLst/>
          </a:prstGeom>
          <a:noFill/>
        </p:spPr>
        <p:txBody>
          <a:bodyPr wrap="square" rtlCol="0">
            <a:spAutoFit/>
          </a:bodyPr>
          <a:lstStyle/>
          <a:p>
            <a:pPr lvl="1"/>
            <a:r>
              <a:rPr lang="tr-TR" sz="2400" b="1" dirty="0" smtClean="0">
                <a:solidFill>
                  <a:srgbClr val="C00000"/>
                </a:solidFill>
                <a:latin typeface="Times New Roman" panose="02020603050405020304" pitchFamily="18" charset="0"/>
                <a:cs typeface="Times New Roman" panose="02020603050405020304" pitchFamily="18" charset="0"/>
              </a:rPr>
              <a:t>	</a:t>
            </a:r>
          </a:p>
          <a:p>
            <a:pPr lvl="1"/>
            <a:r>
              <a:rPr lang="tr-TR" sz="2400" b="1" dirty="0">
                <a:solidFill>
                  <a:srgbClr val="C00000"/>
                </a:solidFill>
                <a:latin typeface="Times New Roman" panose="02020603050405020304" pitchFamily="18" charset="0"/>
                <a:cs typeface="Times New Roman" panose="02020603050405020304" pitchFamily="18" charset="0"/>
              </a:rPr>
              <a:t>	</a:t>
            </a:r>
            <a:r>
              <a:rPr lang="tr-TR" sz="2400" b="1" dirty="0" smtClean="0">
                <a:solidFill>
                  <a:srgbClr val="C00000"/>
                </a:solidFill>
                <a:latin typeface="Times New Roman" panose="02020603050405020304" pitchFamily="18" charset="0"/>
                <a:cs typeface="Times New Roman" panose="02020603050405020304" pitchFamily="18" charset="0"/>
              </a:rPr>
              <a:t>Her yıl 40 milyon hayvan…</a:t>
            </a:r>
          </a:p>
          <a:p>
            <a:pPr lvl="1"/>
            <a:endParaRPr lang="tr-TR" sz="2400" b="1" dirty="0" smtClean="0">
              <a:solidFill>
                <a:srgbClr val="C00000"/>
              </a:solidFill>
              <a:latin typeface="Times New Roman" panose="02020603050405020304" pitchFamily="18" charset="0"/>
              <a:cs typeface="Times New Roman" panose="02020603050405020304" pitchFamily="18" charset="0"/>
            </a:endParaRPr>
          </a:p>
          <a:p>
            <a:pPr lvl="1"/>
            <a:r>
              <a:rPr lang="tr-TR" sz="2400" b="1" dirty="0" smtClean="0">
                <a:solidFill>
                  <a:srgbClr val="C00000"/>
                </a:solidFill>
                <a:latin typeface="Times New Roman" panose="02020603050405020304" pitchFamily="18" charset="0"/>
                <a:cs typeface="Times New Roman" panose="02020603050405020304" pitchFamily="18" charset="0"/>
              </a:rPr>
              <a:t>1 Kürk Palto İçin…</a:t>
            </a:r>
          </a:p>
          <a:p>
            <a:pPr lvl="1"/>
            <a:endParaRPr lang="tr-TR" sz="2400" b="1" dirty="0" smtClean="0">
              <a:solidFill>
                <a:srgbClr val="C00000"/>
              </a:solidFill>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ü"/>
            </a:pPr>
            <a:r>
              <a:rPr lang="tr-TR" sz="2400" b="1" dirty="0">
                <a:solidFill>
                  <a:srgbClr val="C00000"/>
                </a:solidFill>
                <a:latin typeface="Times New Roman" panose="02020603050405020304" pitchFamily="18" charset="0"/>
                <a:cs typeface="Times New Roman" panose="02020603050405020304" pitchFamily="18" charset="0"/>
              </a:rPr>
              <a:t>25-45 </a:t>
            </a:r>
            <a:r>
              <a:rPr lang="tr-TR" sz="2400" b="1" dirty="0" smtClean="0">
                <a:solidFill>
                  <a:srgbClr val="C00000"/>
                </a:solidFill>
                <a:latin typeface="Times New Roman" panose="02020603050405020304" pitchFamily="18" charset="0"/>
                <a:cs typeface="Times New Roman" panose="02020603050405020304" pitchFamily="18" charset="0"/>
              </a:rPr>
              <a:t>koyun-kuzu</a:t>
            </a:r>
          </a:p>
          <a:p>
            <a:pPr marL="914400" lvl="1" indent="-457200">
              <a:buFont typeface="Wingdings" panose="05000000000000000000" pitchFamily="2" charset="2"/>
              <a:buChar char="ü"/>
            </a:pPr>
            <a:r>
              <a:rPr lang="tr-TR" sz="2400" b="1" dirty="0">
                <a:solidFill>
                  <a:srgbClr val="C00000"/>
                </a:solidFill>
                <a:latin typeface="Times New Roman" panose="02020603050405020304" pitchFamily="18" charset="0"/>
                <a:cs typeface="Times New Roman" panose="02020603050405020304" pitchFamily="18" charset="0"/>
              </a:rPr>
              <a:t>10-30 </a:t>
            </a:r>
            <a:r>
              <a:rPr lang="tr-TR" sz="2400" b="1" dirty="0" smtClean="0">
                <a:solidFill>
                  <a:srgbClr val="C00000"/>
                </a:solidFill>
                <a:latin typeface="Times New Roman" panose="02020603050405020304" pitchFamily="18" charset="0"/>
                <a:cs typeface="Times New Roman" panose="02020603050405020304" pitchFamily="18" charset="0"/>
              </a:rPr>
              <a:t>tilki</a:t>
            </a:r>
          </a:p>
          <a:p>
            <a:pPr marL="914400" lvl="1" indent="-457200">
              <a:buFont typeface="Wingdings" panose="05000000000000000000" pitchFamily="2" charset="2"/>
              <a:buChar char="ü"/>
            </a:pPr>
            <a:r>
              <a:rPr lang="tr-TR" sz="2400" b="1" dirty="0">
                <a:solidFill>
                  <a:srgbClr val="C00000"/>
                </a:solidFill>
                <a:latin typeface="Times New Roman" panose="02020603050405020304" pitchFamily="18" charset="0"/>
                <a:cs typeface="Times New Roman" panose="02020603050405020304" pitchFamily="18" charset="0"/>
              </a:rPr>
              <a:t>3-30 </a:t>
            </a:r>
            <a:r>
              <a:rPr lang="tr-TR" sz="2400" b="1" dirty="0" smtClean="0">
                <a:solidFill>
                  <a:srgbClr val="C00000"/>
                </a:solidFill>
                <a:latin typeface="Times New Roman" panose="02020603050405020304" pitchFamily="18" charset="0"/>
                <a:cs typeface="Times New Roman" panose="02020603050405020304" pitchFamily="18" charset="0"/>
              </a:rPr>
              <a:t>kurt</a:t>
            </a:r>
          </a:p>
          <a:p>
            <a:pPr marL="914400" lvl="1" indent="-457200">
              <a:buFont typeface="Wingdings" panose="05000000000000000000" pitchFamily="2" charset="2"/>
              <a:buChar char="ü"/>
            </a:pPr>
            <a:r>
              <a:rPr lang="tr-TR" sz="2400" b="1" dirty="0">
                <a:solidFill>
                  <a:srgbClr val="C00000"/>
                </a:solidFill>
                <a:latin typeface="Times New Roman" panose="02020603050405020304" pitchFamily="18" charset="0"/>
                <a:cs typeface="Times New Roman" panose="02020603050405020304" pitchFamily="18" charset="0"/>
              </a:rPr>
              <a:t>6-10 </a:t>
            </a:r>
            <a:r>
              <a:rPr lang="tr-TR" sz="2400" b="1" dirty="0" smtClean="0">
                <a:solidFill>
                  <a:srgbClr val="C00000"/>
                </a:solidFill>
                <a:latin typeface="Times New Roman" panose="02020603050405020304" pitchFamily="18" charset="0"/>
                <a:cs typeface="Times New Roman" panose="02020603050405020304" pitchFamily="18" charset="0"/>
              </a:rPr>
              <a:t>fok</a:t>
            </a:r>
          </a:p>
          <a:p>
            <a:pPr marL="914400" lvl="1" indent="-457200">
              <a:buFont typeface="Wingdings" panose="05000000000000000000" pitchFamily="2" charset="2"/>
              <a:buChar char="ü"/>
            </a:pPr>
            <a:r>
              <a:rPr lang="tr-TR" sz="2400" b="1" dirty="0">
                <a:solidFill>
                  <a:srgbClr val="C00000"/>
                </a:solidFill>
                <a:latin typeface="Times New Roman" panose="02020603050405020304" pitchFamily="18" charset="0"/>
                <a:cs typeface="Times New Roman" panose="02020603050405020304" pitchFamily="18" charset="0"/>
              </a:rPr>
              <a:t>30-40 tavşan</a:t>
            </a:r>
          </a:p>
          <a:p>
            <a:pPr lvl="1"/>
            <a:endParaRPr lang="tr-TR" sz="2400" b="1" dirty="0" smtClean="0">
              <a:solidFill>
                <a:srgbClr val="C00000"/>
              </a:solidFill>
              <a:latin typeface="Times New Roman" panose="02020603050405020304" pitchFamily="18" charset="0"/>
              <a:cs typeface="Times New Roman" panose="02020603050405020304" pitchFamily="18" charset="0"/>
            </a:endParaRPr>
          </a:p>
          <a:p>
            <a:pPr lvl="1"/>
            <a:endParaRPr lang="tr-TR" sz="2400" b="1" dirty="0">
              <a:solidFill>
                <a:srgbClr val="C00000"/>
              </a:solidFill>
              <a:latin typeface="Times New Roman" panose="02020603050405020304" pitchFamily="18" charset="0"/>
              <a:cs typeface="Times New Roman" panose="02020603050405020304" pitchFamily="18" charset="0"/>
            </a:endParaRPr>
          </a:p>
          <a:p>
            <a:pPr lvl="1"/>
            <a:r>
              <a:rPr lang="tr-TR" sz="2400" b="1" dirty="0" smtClean="0">
                <a:solidFill>
                  <a:srgbClr val="C00000"/>
                </a:solidFill>
                <a:latin typeface="Times New Roman" panose="02020603050405020304" pitchFamily="18" charset="0"/>
                <a:cs typeface="Times New Roman" panose="02020603050405020304" pitchFamily="18" charset="0"/>
              </a:rPr>
              <a:t>Öldürülmesi gerektiğini biliyor muydunuz?</a:t>
            </a:r>
            <a:endParaRPr lang="tr-TR" sz="2400" b="1" dirty="0">
              <a:solidFill>
                <a:srgbClr val="C00000"/>
              </a:solidFill>
              <a:latin typeface="Times New Roman" panose="02020603050405020304" pitchFamily="18" charset="0"/>
              <a:cs typeface="Times New Roman" panose="02020603050405020304" pitchFamily="18" charset="0"/>
            </a:endParaRPr>
          </a:p>
        </p:txBody>
      </p:sp>
      <p:pic>
        <p:nvPicPr>
          <p:cNvPr id="7" name="Picture 3" descr="C:\Users\Sezin\Desktop\untitled.bmp"/>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423079">
            <a:off x="5936679" y="3041024"/>
            <a:ext cx="3224815" cy="38101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descr="C:\Users\ismail\Desktop\HAYVANLAR\kc3bcrkc3bcm-bende-kalsin1.jpg"/>
          <p:cNvPicPr>
            <a:picLocks noChangeAspect="1" noChangeArrowheads="1"/>
          </p:cNvPicPr>
          <p:nvPr/>
        </p:nvPicPr>
        <p:blipFill>
          <a:blip r:embed="rId3"/>
          <a:srcRect/>
          <a:stretch>
            <a:fillRect/>
          </a:stretch>
        </p:blipFill>
        <p:spPr bwMode="auto">
          <a:xfrm rot="20148817">
            <a:off x="4960083" y="159910"/>
            <a:ext cx="2862366" cy="3205180"/>
          </a:xfrm>
          <a:prstGeom prst="rect">
            <a:avLst/>
          </a:prstGeom>
          <a:noFill/>
        </p:spPr>
      </p:pic>
    </p:spTree>
    <p:extLst>
      <p:ext uri="{BB962C8B-B14F-4D97-AF65-F5344CB8AC3E}">
        <p14:creationId xmlns="" xmlns:p14="http://schemas.microsoft.com/office/powerpoint/2010/main" val="45879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2.gstatic.com/images?q=tbn:ANd9GcTMHtVay5J1KRHow6QAs73Y82MWX8fX8bD-REzsgl_zYCM4UwVYu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4282" y="2357430"/>
            <a:ext cx="5670626" cy="2880320"/>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19468543">
            <a:off x="6535603" y="2617412"/>
            <a:ext cx="3018049" cy="4503495"/>
          </a:xfrm>
          <a:prstGeom prst="rect">
            <a:avLst/>
          </a:prstGeom>
        </p:spPr>
      </p:pic>
      <p:sp>
        <p:nvSpPr>
          <p:cNvPr id="3" name="TextBox 2"/>
          <p:cNvSpPr txBox="1"/>
          <p:nvPr/>
        </p:nvSpPr>
        <p:spPr>
          <a:xfrm>
            <a:off x="467544" y="5170011"/>
            <a:ext cx="5760640" cy="400110"/>
          </a:xfrm>
          <a:prstGeom prst="rect">
            <a:avLst/>
          </a:prstGeom>
          <a:noFill/>
        </p:spPr>
        <p:txBody>
          <a:bodyPr wrap="square" rtlCol="0">
            <a:spAutoFit/>
          </a:bodyPr>
          <a:lstStyle/>
          <a:p>
            <a:r>
              <a:rPr lang="tr-TR" sz="2000" dirty="0" smtClean="0">
                <a:solidFill>
                  <a:srgbClr val="C00000"/>
                </a:solidFill>
              </a:rPr>
              <a:t>Bülent Ersoy’un 250 bin liralık </a:t>
            </a:r>
            <a:r>
              <a:rPr lang="tr-TR" sz="2000" dirty="0" err="1" smtClean="0">
                <a:solidFill>
                  <a:srgbClr val="C00000"/>
                </a:solidFill>
              </a:rPr>
              <a:t>çinçilla</a:t>
            </a:r>
            <a:r>
              <a:rPr lang="tr-TR" sz="2000" dirty="0" smtClean="0">
                <a:solidFill>
                  <a:srgbClr val="C00000"/>
                </a:solidFill>
              </a:rPr>
              <a:t> kürkü…</a:t>
            </a:r>
            <a:endParaRPr lang="en-US" sz="2000" dirty="0">
              <a:solidFill>
                <a:srgbClr val="C00000"/>
              </a:solidFill>
            </a:endParaRPr>
          </a:p>
        </p:txBody>
      </p:sp>
      <p:pic>
        <p:nvPicPr>
          <p:cNvPr id="4" name="Picture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rot="19724892">
            <a:off x="5858046" y="222930"/>
            <a:ext cx="2752049" cy="2827961"/>
          </a:xfrm>
          <a:prstGeom prst="rect">
            <a:avLst/>
          </a:prstGeom>
        </p:spPr>
      </p:pic>
      <p:pic>
        <p:nvPicPr>
          <p:cNvPr id="41986" name="Picture 2" descr="http://www.inankara.com.tr/uploads/icerikresim/ankara-nin-sembollerinden-ankara-tavsani-5376.jpg"/>
          <p:cNvPicPr>
            <a:picLocks noChangeAspect="1" noChangeArrowheads="1"/>
          </p:cNvPicPr>
          <p:nvPr/>
        </p:nvPicPr>
        <p:blipFill>
          <a:blip r:embed="rId5"/>
          <a:srcRect/>
          <a:stretch>
            <a:fillRect/>
          </a:stretch>
        </p:blipFill>
        <p:spPr bwMode="auto">
          <a:xfrm rot="21408109">
            <a:off x="155575" y="142852"/>
            <a:ext cx="3130541" cy="2000264"/>
          </a:xfrm>
          <a:prstGeom prst="rect">
            <a:avLst/>
          </a:prstGeom>
          <a:noFill/>
        </p:spPr>
      </p:pic>
      <p:pic>
        <p:nvPicPr>
          <p:cNvPr id="41988" name="Picture 4" descr="https://encrypted-tbn3.gstatic.com/images?q=tbn:ANd9GcQOTxvM4vkmN5zltPmRyXjDJOhsVuJigdiz5wYs66iXtYGTpnUQ2g"/>
          <p:cNvPicPr>
            <a:picLocks noChangeAspect="1" noChangeArrowheads="1"/>
          </p:cNvPicPr>
          <p:nvPr/>
        </p:nvPicPr>
        <p:blipFill>
          <a:blip r:embed="rId6"/>
          <a:srcRect/>
          <a:stretch>
            <a:fillRect/>
          </a:stretch>
        </p:blipFill>
        <p:spPr bwMode="auto">
          <a:xfrm rot="20275269">
            <a:off x="3714744" y="285728"/>
            <a:ext cx="1595438" cy="1766890"/>
          </a:xfrm>
          <a:prstGeom prst="rect">
            <a:avLst/>
          </a:prstGeom>
          <a:noFill/>
        </p:spPr>
      </p:pic>
    </p:spTree>
    <p:extLst>
      <p:ext uri="{BB962C8B-B14F-4D97-AF65-F5344CB8AC3E}">
        <p14:creationId xmlns="" xmlns:p14="http://schemas.microsoft.com/office/powerpoint/2010/main" val="99335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vgililer Gününde Günah İşlemeyin , Günaha Ortak Olmayın !"/>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9940947">
            <a:off x="5011573" y="3056761"/>
            <a:ext cx="3251953" cy="460091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Metin kutusu 3"/>
          <p:cNvSpPr txBox="1"/>
          <p:nvPr/>
        </p:nvSpPr>
        <p:spPr>
          <a:xfrm>
            <a:off x="0" y="620688"/>
            <a:ext cx="9144000" cy="2677656"/>
          </a:xfrm>
          <a:prstGeom prst="rect">
            <a:avLst/>
          </a:prstGeom>
          <a:noFill/>
        </p:spPr>
        <p:txBody>
          <a:bodyPr wrap="square" rtlCol="0">
            <a:spAutoFit/>
          </a:bodyPr>
          <a:lstStyle/>
          <a:p>
            <a:pPr marL="457200" indent="-457200">
              <a:buFont typeface="Wingdings" panose="05000000000000000000" pitchFamily="2" charset="2"/>
              <a:buChar char="ü"/>
            </a:pPr>
            <a:endParaRPr lang="tr-TR" sz="2800" dirty="0" smtClean="0">
              <a:solidFill>
                <a:srgbClr val="C00000"/>
              </a:solidFill>
            </a:endParaRPr>
          </a:p>
          <a:p>
            <a:pPr marL="457200" indent="-457200">
              <a:buFont typeface="Wingdings" panose="05000000000000000000" pitchFamily="2" charset="2"/>
              <a:buChar char="ü"/>
            </a:pPr>
            <a:r>
              <a:rPr lang="tr-TR" sz="2800" dirty="0" smtClean="0">
                <a:solidFill>
                  <a:srgbClr val="C00000"/>
                </a:solidFill>
              </a:rPr>
              <a:t>Her yıl yüzlerce evcil hayvan hediye olarak satın alınıyor ve sonra terk ediliyor.</a:t>
            </a:r>
          </a:p>
          <a:p>
            <a:pPr marL="457200" indent="-457200">
              <a:buFont typeface="Wingdings" panose="05000000000000000000" pitchFamily="2" charset="2"/>
              <a:buChar char="ü"/>
            </a:pPr>
            <a:r>
              <a:rPr lang="tr-TR" sz="2800" dirty="0" smtClean="0">
                <a:solidFill>
                  <a:srgbClr val="C00000"/>
                </a:solidFill>
              </a:rPr>
              <a:t>Bir ürün gibi sergilenerek yüksek bedellerle satılıyor.</a:t>
            </a:r>
          </a:p>
          <a:p>
            <a:pPr marL="457200" indent="-457200">
              <a:buFont typeface="Wingdings" panose="05000000000000000000" pitchFamily="2" charset="2"/>
              <a:buChar char="ü"/>
            </a:pPr>
            <a:r>
              <a:rPr lang="tr-TR" sz="2800" dirty="0" smtClean="0">
                <a:solidFill>
                  <a:srgbClr val="C00000"/>
                </a:solidFill>
              </a:rPr>
              <a:t>Kafeste depresyona giriyorlar. </a:t>
            </a:r>
          </a:p>
          <a:p>
            <a:pPr marL="457200" indent="-457200">
              <a:buFont typeface="Wingdings" panose="05000000000000000000" pitchFamily="2" charset="2"/>
              <a:buChar char="ü"/>
            </a:pPr>
            <a:r>
              <a:rPr lang="tr-TR" sz="2800" dirty="0" smtClean="0">
                <a:solidFill>
                  <a:srgbClr val="C00000"/>
                </a:solidFill>
              </a:rPr>
              <a:t>Doğal ortamlarından ayrı tutularak hapsediliyorlar.</a:t>
            </a:r>
          </a:p>
        </p:txBody>
      </p:sp>
      <p:sp>
        <p:nvSpPr>
          <p:cNvPr id="6" name="Metin kutusu 5"/>
          <p:cNvSpPr txBox="1"/>
          <p:nvPr/>
        </p:nvSpPr>
        <p:spPr>
          <a:xfrm>
            <a:off x="0" y="0"/>
            <a:ext cx="9144000" cy="954107"/>
          </a:xfrm>
          <a:prstGeom prst="rect">
            <a:avLst/>
          </a:prstGeom>
          <a:noFill/>
        </p:spPr>
        <p:txBody>
          <a:bodyPr wrap="square" rtlCol="0">
            <a:spAutoFit/>
          </a:bodyPr>
          <a:lstStyle/>
          <a:p>
            <a:pPr marL="457200" indent="-457200">
              <a:buFont typeface="Wingdings" panose="05000000000000000000" pitchFamily="2" charset="2"/>
              <a:buChar char="Ø"/>
            </a:pPr>
            <a:endParaRPr lang="tr-TR" sz="2800" b="1" dirty="0" smtClean="0">
              <a:solidFill>
                <a:srgbClr val="C00000"/>
              </a:solidFill>
            </a:endParaRPr>
          </a:p>
          <a:p>
            <a:pPr marL="457200" indent="-457200">
              <a:buFont typeface="Wingdings" panose="05000000000000000000" pitchFamily="2" charset="2"/>
              <a:buChar char="Ø"/>
            </a:pPr>
            <a:r>
              <a:rPr lang="tr-TR" sz="2800" b="1" u="sng" dirty="0" smtClean="0">
                <a:solidFill>
                  <a:srgbClr val="C00000"/>
                </a:solidFill>
              </a:rPr>
              <a:t>Pet Shop Durumu</a:t>
            </a:r>
            <a:endParaRPr lang="tr-TR" sz="2800" b="1" u="sng" dirty="0">
              <a:solidFill>
                <a:srgbClr val="C00000"/>
              </a:solidFill>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9512" y="3435310"/>
            <a:ext cx="4238625" cy="2752725"/>
          </a:xfrm>
          <a:prstGeom prst="rect">
            <a:avLst/>
          </a:prstGeom>
        </p:spPr>
      </p:pic>
    </p:spTree>
    <p:extLst>
      <p:ext uri="{BB962C8B-B14F-4D97-AF65-F5344CB8AC3E}">
        <p14:creationId xmlns="" xmlns:p14="http://schemas.microsoft.com/office/powerpoint/2010/main" val="274633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av_afisi_201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617161">
            <a:off x="779048" y="2893833"/>
            <a:ext cx="2866864" cy="382248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Metin kutusu 3"/>
          <p:cNvSpPr txBox="1"/>
          <p:nvPr/>
        </p:nvSpPr>
        <p:spPr>
          <a:xfrm>
            <a:off x="0" y="334454"/>
            <a:ext cx="9144000" cy="2523768"/>
          </a:xfrm>
          <a:prstGeom prst="rect">
            <a:avLst/>
          </a:prstGeom>
          <a:noFill/>
        </p:spPr>
        <p:txBody>
          <a:bodyPr wrap="square" rtlCol="0">
            <a:spAutoFit/>
          </a:bodyPr>
          <a:lstStyle/>
          <a:p>
            <a:endParaRPr lang="tr-TR" dirty="0">
              <a:solidFill>
                <a:srgbClr val="C00000"/>
              </a:solidFill>
            </a:endParaRPr>
          </a:p>
          <a:p>
            <a:pPr marL="342900" indent="-342900">
              <a:buFont typeface="Wingdings" panose="05000000000000000000" pitchFamily="2" charset="2"/>
              <a:buChar char="ü"/>
            </a:pPr>
            <a:r>
              <a:rPr lang="tr-TR" sz="2000" dirty="0">
                <a:solidFill>
                  <a:srgbClr val="C00000"/>
                </a:solidFill>
              </a:rPr>
              <a:t>Her yıl ‘’milyonlarca’’ hayvan spor yada başka amaçlar uğruna avlanıyor.</a:t>
            </a:r>
          </a:p>
          <a:p>
            <a:pPr marL="342900" indent="-342900">
              <a:buFont typeface="Wingdings" panose="05000000000000000000" pitchFamily="2" charset="2"/>
              <a:buChar char="ü"/>
            </a:pPr>
            <a:r>
              <a:rPr lang="tr-TR" sz="2000" dirty="0" smtClean="0">
                <a:solidFill>
                  <a:srgbClr val="C00000"/>
                </a:solidFill>
              </a:rPr>
              <a:t>Hiç </a:t>
            </a:r>
            <a:r>
              <a:rPr lang="tr-TR" sz="2000" dirty="0">
                <a:solidFill>
                  <a:srgbClr val="C00000"/>
                </a:solidFill>
              </a:rPr>
              <a:t>bir </a:t>
            </a:r>
            <a:r>
              <a:rPr lang="tr-TR" sz="2000" dirty="0" smtClean="0">
                <a:solidFill>
                  <a:srgbClr val="C00000"/>
                </a:solidFill>
              </a:rPr>
              <a:t>din, inanç, ideolojik </a:t>
            </a:r>
            <a:r>
              <a:rPr lang="tr-TR" sz="2000" dirty="0">
                <a:solidFill>
                  <a:srgbClr val="C00000"/>
                </a:solidFill>
              </a:rPr>
              <a:t>g</a:t>
            </a:r>
            <a:r>
              <a:rPr lang="tr-TR" sz="2000" dirty="0" smtClean="0">
                <a:solidFill>
                  <a:srgbClr val="C00000"/>
                </a:solidFill>
              </a:rPr>
              <a:t>örüş, yaşam </a:t>
            </a:r>
            <a:r>
              <a:rPr lang="tr-TR" sz="2000" dirty="0">
                <a:solidFill>
                  <a:srgbClr val="C00000"/>
                </a:solidFill>
              </a:rPr>
              <a:t>felsefesi içerisinde </a:t>
            </a:r>
            <a:r>
              <a:rPr lang="tr-TR" sz="2000" b="1" dirty="0" smtClean="0">
                <a:solidFill>
                  <a:srgbClr val="C00000"/>
                </a:solidFill>
              </a:rPr>
              <a:t>can </a:t>
            </a:r>
            <a:r>
              <a:rPr lang="tr-TR" sz="2000" b="1" dirty="0">
                <a:solidFill>
                  <a:srgbClr val="C00000"/>
                </a:solidFill>
              </a:rPr>
              <a:t>a</a:t>
            </a:r>
            <a:r>
              <a:rPr lang="tr-TR" sz="2000" b="1" dirty="0" smtClean="0">
                <a:solidFill>
                  <a:srgbClr val="C00000"/>
                </a:solidFill>
              </a:rPr>
              <a:t>lmayı </a:t>
            </a:r>
            <a:r>
              <a:rPr lang="tr-TR" sz="2000" dirty="0">
                <a:solidFill>
                  <a:srgbClr val="C00000"/>
                </a:solidFill>
              </a:rPr>
              <a:t>barındırmaz</a:t>
            </a:r>
            <a:r>
              <a:rPr lang="tr-TR" sz="2000" dirty="0" smtClean="0">
                <a:solidFill>
                  <a:srgbClr val="C00000"/>
                </a:solidFill>
              </a:rPr>
              <a:t>.</a:t>
            </a:r>
          </a:p>
          <a:p>
            <a:endParaRPr lang="tr-TR" sz="2000" dirty="0">
              <a:solidFill>
                <a:srgbClr val="C00000"/>
              </a:solidFill>
            </a:endParaRPr>
          </a:p>
          <a:p>
            <a:pPr marL="342900" indent="-342900">
              <a:buFont typeface="Wingdings" panose="05000000000000000000" pitchFamily="2" charset="2"/>
              <a:buChar char="ü"/>
            </a:pPr>
            <a:r>
              <a:rPr lang="tr-TR" sz="2000" dirty="0" smtClean="0">
                <a:solidFill>
                  <a:srgbClr val="C00000"/>
                </a:solidFill>
              </a:rPr>
              <a:t>Her yıl dünya çapında 40 milyondan fazla hayvan kürkü için öldürülüyor…</a:t>
            </a:r>
          </a:p>
          <a:p>
            <a:pPr marL="342900" indent="-342900">
              <a:buFont typeface="Wingdings" panose="05000000000000000000" pitchFamily="2" charset="2"/>
              <a:buChar char="ü"/>
            </a:pPr>
            <a:r>
              <a:rPr lang="tr-TR" sz="2000" dirty="0" smtClean="0">
                <a:solidFill>
                  <a:srgbClr val="C00000"/>
                </a:solidFill>
              </a:rPr>
              <a:t>Sadece Amerika’da her yıl avcılar tarafından avlanan hayvan sayısı 200 milyon…</a:t>
            </a: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20820781">
            <a:off x="4114263" y="3005205"/>
            <a:ext cx="4725418" cy="2614060"/>
          </a:xfrm>
          <a:prstGeom prst="rect">
            <a:avLst/>
          </a:prstGeom>
        </p:spPr>
      </p:pic>
      <p:sp>
        <p:nvSpPr>
          <p:cNvPr id="3" name="Rectangle 2"/>
          <p:cNvSpPr/>
          <p:nvPr/>
        </p:nvSpPr>
        <p:spPr>
          <a:xfrm>
            <a:off x="0" y="0"/>
            <a:ext cx="2449197" cy="523220"/>
          </a:xfrm>
          <a:prstGeom prst="rect">
            <a:avLst/>
          </a:prstGeom>
        </p:spPr>
        <p:txBody>
          <a:bodyPr wrap="none">
            <a:spAutoFit/>
          </a:bodyPr>
          <a:lstStyle/>
          <a:p>
            <a:pPr marL="457200" indent="-457200">
              <a:buFont typeface="Wingdings" panose="05000000000000000000" pitchFamily="2" charset="2"/>
              <a:buChar char="Ø"/>
            </a:pPr>
            <a:r>
              <a:rPr lang="tr-TR" sz="2800" b="1" dirty="0">
                <a:solidFill>
                  <a:srgbClr val="C00000"/>
                </a:solidFill>
              </a:rPr>
              <a:t>Av Sorunu</a:t>
            </a:r>
          </a:p>
        </p:txBody>
      </p:sp>
    </p:spTree>
    <p:extLst>
      <p:ext uri="{BB962C8B-B14F-4D97-AF65-F5344CB8AC3E}">
        <p14:creationId xmlns="" xmlns:p14="http://schemas.microsoft.com/office/powerpoint/2010/main" val="270087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1000"/>
                                        <p:tgtEl>
                                          <p:spTgt spid="6148"/>
                                        </p:tgtEl>
                                      </p:cBhvr>
                                    </p:animEffect>
                                    <p:anim calcmode="lin" valueType="num">
                                      <p:cBhvr>
                                        <p:cTn id="13" dur="1000" fill="hold"/>
                                        <p:tgtEl>
                                          <p:spTgt spid="6148"/>
                                        </p:tgtEl>
                                        <p:attrNameLst>
                                          <p:attrName>ppt_x</p:attrName>
                                        </p:attrNameLst>
                                      </p:cBhvr>
                                      <p:tavLst>
                                        <p:tav tm="0">
                                          <p:val>
                                            <p:strVal val="#ppt_x"/>
                                          </p:val>
                                        </p:tav>
                                        <p:tav tm="100000">
                                          <p:val>
                                            <p:strVal val="#ppt_x"/>
                                          </p:val>
                                        </p:tav>
                                      </p:tavLst>
                                    </p:anim>
                                    <p:anim calcmode="lin" valueType="num">
                                      <p:cBhvr>
                                        <p:cTn id="14" dur="1000" fill="hold"/>
                                        <p:tgtEl>
                                          <p:spTgt spid="614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9144000" cy="954107"/>
          </a:xfrm>
          <a:prstGeom prst="rect">
            <a:avLst/>
          </a:prstGeom>
          <a:noFill/>
        </p:spPr>
        <p:txBody>
          <a:bodyPr wrap="square" rtlCol="0">
            <a:spAutoFit/>
          </a:bodyPr>
          <a:lstStyle/>
          <a:p>
            <a:pPr marL="285750" indent="-285750">
              <a:buFont typeface="Wingdings" pitchFamily="2" charset="2"/>
              <a:buChar char="Ø"/>
            </a:pPr>
            <a:endParaRPr lang="tr-TR" sz="2800" b="1" u="sng" dirty="0" smtClean="0">
              <a:solidFill>
                <a:srgbClr val="C00000"/>
              </a:solidFill>
            </a:endParaRPr>
          </a:p>
          <a:p>
            <a:pPr marL="285750" indent="-285750">
              <a:buFont typeface="Wingdings" pitchFamily="2" charset="2"/>
              <a:buChar char="Ø"/>
            </a:pPr>
            <a:r>
              <a:rPr lang="tr-TR" sz="2800" b="1" u="sng" dirty="0" smtClean="0">
                <a:solidFill>
                  <a:srgbClr val="C00000"/>
                </a:solidFill>
              </a:rPr>
              <a:t>Hayvan Dövüşleri</a:t>
            </a:r>
            <a:endParaRPr lang="tr-TR" sz="2800" b="1" u="sng" dirty="0">
              <a:solidFill>
                <a:srgbClr val="C00000"/>
              </a:solidFill>
            </a:endParaRPr>
          </a:p>
        </p:txBody>
      </p:sp>
      <p:sp>
        <p:nvSpPr>
          <p:cNvPr id="2" name="Rectangle 1"/>
          <p:cNvSpPr/>
          <p:nvPr/>
        </p:nvSpPr>
        <p:spPr>
          <a:xfrm>
            <a:off x="323528" y="1628800"/>
            <a:ext cx="5688632" cy="1815882"/>
          </a:xfrm>
          <a:prstGeom prst="rect">
            <a:avLst/>
          </a:prstGeom>
        </p:spPr>
        <p:txBody>
          <a:bodyPr wrap="square">
            <a:spAutoFit/>
          </a:bodyPr>
          <a:lstStyle/>
          <a:p>
            <a:pPr marL="457200" indent="-457200">
              <a:buFont typeface="Wingdings" panose="05000000000000000000" pitchFamily="2" charset="2"/>
              <a:buChar char="ü"/>
            </a:pPr>
            <a:r>
              <a:rPr lang="tr-TR" sz="2800" b="1" dirty="0">
                <a:solidFill>
                  <a:srgbClr val="C00000"/>
                </a:solidFill>
              </a:rPr>
              <a:t>Geleneksel spor</a:t>
            </a:r>
          </a:p>
          <a:p>
            <a:pPr marL="457200" indent="-457200">
              <a:buFont typeface="Wingdings" panose="05000000000000000000" pitchFamily="2" charset="2"/>
              <a:buChar char="ü"/>
            </a:pPr>
            <a:r>
              <a:rPr lang="tr-TR" sz="2800" b="1" dirty="0">
                <a:solidFill>
                  <a:srgbClr val="C00000"/>
                </a:solidFill>
              </a:rPr>
              <a:t>Eğlence unsuru</a:t>
            </a:r>
          </a:p>
          <a:p>
            <a:pPr marL="457200" indent="-457200">
              <a:buFont typeface="Wingdings" panose="05000000000000000000" pitchFamily="2" charset="2"/>
              <a:buChar char="ü"/>
            </a:pPr>
            <a:r>
              <a:rPr lang="tr-TR" sz="2800" b="1" dirty="0" smtClean="0">
                <a:solidFill>
                  <a:srgbClr val="C00000"/>
                </a:solidFill>
              </a:rPr>
              <a:t>Bahisler</a:t>
            </a:r>
          </a:p>
          <a:p>
            <a:pPr marL="457200" indent="-457200">
              <a:buFont typeface="Wingdings" panose="05000000000000000000" pitchFamily="2" charset="2"/>
              <a:buChar char="ü"/>
            </a:pPr>
            <a:r>
              <a:rPr lang="tr-TR" sz="2800" b="1" dirty="0" smtClean="0">
                <a:solidFill>
                  <a:srgbClr val="C00000"/>
                </a:solidFill>
              </a:rPr>
              <a:t>Gelecek kuşaklara yanlış örnek </a:t>
            </a:r>
            <a:endParaRPr lang="tr-TR" sz="2800" b="1" dirty="0">
              <a:solidFill>
                <a:srgbClr val="C00000"/>
              </a:solidFill>
            </a:endParaRPr>
          </a:p>
        </p:txBody>
      </p:sp>
      <p:pic>
        <p:nvPicPr>
          <p:cNvPr id="5" name="Picture 2" descr="C:\Users\CYÖ\Desktop\hayvan hakları\artvin_de_boga_guresleri_start_verdi.jpg"/>
          <p:cNvPicPr>
            <a:picLocks noChangeAspect="1" noChangeArrowheads="1"/>
          </p:cNvPicPr>
          <p:nvPr/>
        </p:nvPicPr>
        <p:blipFill>
          <a:blip r:embed="rId2"/>
          <a:srcRect/>
          <a:stretch>
            <a:fillRect/>
          </a:stretch>
        </p:blipFill>
        <p:spPr bwMode="auto">
          <a:xfrm>
            <a:off x="4347200" y="225075"/>
            <a:ext cx="3651713" cy="2311666"/>
          </a:xfrm>
          <a:prstGeom prst="rect">
            <a:avLst/>
          </a:prstGeom>
          <a:noFill/>
        </p:spPr>
      </p:pic>
      <p:pic>
        <p:nvPicPr>
          <p:cNvPr id="6" name="Picture 5" descr="C:\Users\CYÖ\Desktop\horoz-dovusu.jpg"/>
          <p:cNvPicPr>
            <a:picLocks noChangeAspect="1" noChangeArrowheads="1"/>
          </p:cNvPicPr>
          <p:nvPr/>
        </p:nvPicPr>
        <p:blipFill>
          <a:blip r:embed="rId3"/>
          <a:srcRect/>
          <a:stretch>
            <a:fillRect/>
          </a:stretch>
        </p:blipFill>
        <p:spPr bwMode="auto">
          <a:xfrm>
            <a:off x="6280504" y="2317185"/>
            <a:ext cx="2560954" cy="1980364"/>
          </a:xfrm>
          <a:prstGeom prst="rect">
            <a:avLst/>
          </a:prstGeom>
          <a:noFill/>
        </p:spPr>
      </p:pic>
      <p:pic>
        <p:nvPicPr>
          <p:cNvPr id="7" name="Picture 6" descr="C:\Users\CYÖ\Desktop\kopek-dovusu.jpg"/>
          <p:cNvPicPr>
            <a:picLocks noChangeAspect="1" noChangeArrowheads="1"/>
          </p:cNvPicPr>
          <p:nvPr/>
        </p:nvPicPr>
        <p:blipFill>
          <a:blip r:embed="rId4"/>
          <a:srcRect/>
          <a:stretch>
            <a:fillRect/>
          </a:stretch>
        </p:blipFill>
        <p:spPr bwMode="auto">
          <a:xfrm>
            <a:off x="899592" y="3501008"/>
            <a:ext cx="3447608" cy="2662246"/>
          </a:xfrm>
          <a:prstGeom prst="rect">
            <a:avLst/>
          </a:prstGeom>
          <a:noFill/>
        </p:spPr>
      </p:pic>
      <p:pic>
        <p:nvPicPr>
          <p:cNvPr id="8" name="Picture 4" descr="C:\Users\CYÖ\Desktop\kopekdovusu1.jpg"/>
          <p:cNvPicPr>
            <a:picLocks noChangeAspect="1" noChangeArrowheads="1"/>
          </p:cNvPicPr>
          <p:nvPr/>
        </p:nvPicPr>
        <p:blipFill>
          <a:blip r:embed="rId5"/>
          <a:srcRect/>
          <a:stretch>
            <a:fillRect/>
          </a:stretch>
        </p:blipFill>
        <p:spPr bwMode="auto">
          <a:xfrm>
            <a:off x="4795507" y="4297549"/>
            <a:ext cx="4045951" cy="1865705"/>
          </a:xfrm>
          <a:prstGeom prst="rect">
            <a:avLst/>
          </a:prstGeom>
          <a:noFill/>
        </p:spPr>
      </p:pic>
    </p:spTree>
    <p:extLst>
      <p:ext uri="{BB962C8B-B14F-4D97-AF65-F5344CB8AC3E}">
        <p14:creationId xmlns="" xmlns:p14="http://schemas.microsoft.com/office/powerpoint/2010/main" val="384808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590</Words>
  <Application>Microsoft Office PowerPoint</Application>
  <PresentationFormat>Ekran Gösterisi (4:3)</PresentationFormat>
  <Paragraphs>166</Paragraphs>
  <Slides>45</Slides>
  <Notes>0</Notes>
  <HiddenSlides>0</HiddenSlides>
  <MMClips>2</MMClips>
  <ScaleCrop>false</ScaleCrop>
  <HeadingPairs>
    <vt:vector size="4" baseType="variant">
      <vt:variant>
        <vt:lpstr>Tema</vt:lpstr>
      </vt:variant>
      <vt:variant>
        <vt:i4>1</vt:i4>
      </vt:variant>
      <vt:variant>
        <vt:lpstr>Slayt Başlıkları</vt:lpstr>
      </vt:variant>
      <vt:variant>
        <vt:i4>45</vt:i4>
      </vt:variant>
    </vt:vector>
  </HeadingPairs>
  <TitlesOfParts>
    <vt:vector size="46" baseType="lpstr">
      <vt:lpstr>Ofis Teması</vt:lpstr>
      <vt:lpstr>HAYVAN HAKLARI VE HAYVAN KANUNU </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züleyha akyol</dc:creator>
  <cp:lastModifiedBy>züleyha akyol</cp:lastModifiedBy>
  <cp:revision>22</cp:revision>
  <dcterms:created xsi:type="dcterms:W3CDTF">2015-05-22T16:58:49Z</dcterms:created>
  <dcterms:modified xsi:type="dcterms:W3CDTF">2015-05-26T13:01:54Z</dcterms:modified>
</cp:coreProperties>
</file>